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68" r:id="rId2"/>
    <p:sldId id="256" r:id="rId3"/>
    <p:sldId id="257" r:id="rId4"/>
    <p:sldId id="258" r:id="rId5"/>
    <p:sldId id="259" r:id="rId6"/>
    <p:sldId id="261" r:id="rId7"/>
    <p:sldId id="267" r:id="rId8"/>
    <p:sldId id="262" r:id="rId9"/>
    <p:sldId id="260" r:id="rId10"/>
    <p:sldId id="263" r:id="rId11"/>
    <p:sldId id="269" r:id="rId12"/>
    <p:sldId id="274" r:id="rId13"/>
    <p:sldId id="276" r:id="rId14"/>
    <p:sldId id="277" r:id="rId15"/>
    <p:sldId id="278" r:id="rId16"/>
    <p:sldId id="279" r:id="rId17"/>
    <p:sldId id="271" r:id="rId18"/>
    <p:sldId id="272" r:id="rId19"/>
    <p:sldId id="273" r:id="rId20"/>
    <p:sldId id="264" r:id="rId21"/>
    <p:sldId id="265" r:id="rId22"/>
  </p:sldIdLst>
  <p:sldSz cx="14630400" cy="8229600"/>
  <p:notesSz cx="8229600" cy="14630400"/>
  <p:embeddedFontLst>
    <p:embeddedFont>
      <p:font typeface="Franklin Gothic Book" panose="020B0503020102020204" pitchFamily="34" charset="0"/>
      <p:regular r:id="rId24"/>
      <p:italic r:id="rId25"/>
    </p:embeddedFont>
    <p:embeddedFont>
      <p:font typeface="Franklin Gothic Demi" panose="020B0703020102020204" pitchFamily="34" charset="0"/>
      <p:regular r:id="rId26"/>
      <p:italic r:id="rId27"/>
    </p:embeddedFont>
    <p:embeddedFont>
      <p:font typeface="Geist"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2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456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B83EB-9DE7-1CDA-C412-85C7B5472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4EFB2-1F16-9C60-1493-42932D013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4971BF-261A-FD62-3C41-828A740154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79A715-BA46-1D50-27EA-AD5C7D321A13}"/>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8560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bm.com/products/watsonx-a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github.com/architaa1/AI-Agent-for-Financial-Literac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6.pn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104870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AI Agent for Financial Literacy</a:t>
            </a:r>
            <a:endParaRPr lang="en-US" sz="4450" dirty="0"/>
          </a:p>
        </p:txBody>
      </p:sp>
      <p:sp>
        <p:nvSpPr>
          <p:cNvPr id="4" name="Text 1"/>
          <p:cNvSpPr/>
          <p:nvPr/>
        </p:nvSpPr>
        <p:spPr>
          <a:xfrm>
            <a:off x="6280190" y="280642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project focuses on building an intelligent AI Agent capable of educating users about essential financial concepts such as UPI, EMI, loans, credit scores, and preventing online scams. It provides guidance in an interactive and bilingual manner.</a:t>
            </a:r>
            <a:endParaRPr lang="en-US" sz="1750" dirty="0"/>
          </a:p>
        </p:txBody>
      </p:sp>
      <p:sp>
        <p:nvSpPr>
          <p:cNvPr id="5" name="Text 2"/>
          <p:cNvSpPr/>
          <p:nvPr/>
        </p:nvSpPr>
        <p:spPr>
          <a:xfrm>
            <a:off x="6280190" y="473999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Presented by:</a:t>
            </a:r>
            <a:endParaRPr lang="en-US" sz="2200" dirty="0"/>
          </a:p>
        </p:txBody>
      </p:sp>
      <p:sp>
        <p:nvSpPr>
          <p:cNvPr id="6" name="Text 3"/>
          <p:cNvSpPr/>
          <p:nvPr/>
        </p:nvSpPr>
        <p:spPr>
          <a:xfrm>
            <a:off x="6280190" y="5321141"/>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Archita Sinha</a:t>
            </a:r>
            <a:endParaRPr lang="en-US" sz="1750" dirty="0"/>
          </a:p>
        </p:txBody>
      </p:sp>
      <p:sp>
        <p:nvSpPr>
          <p:cNvPr id="7" name="Text 4"/>
          <p:cNvSpPr/>
          <p:nvPr/>
        </p:nvSpPr>
        <p:spPr>
          <a:xfrm>
            <a:off x="6280190" y="5888117"/>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IBM SkillBuild Virtual Internship</a:t>
            </a:r>
          </a:p>
          <a:p>
            <a:pPr marL="0" indent="0" algn="l">
              <a:lnSpc>
                <a:spcPts val="2850"/>
              </a:lnSpc>
              <a:buNone/>
            </a:pPr>
            <a:r>
              <a:rPr lang="en-US" sz="1750" dirty="0">
                <a:solidFill>
                  <a:srgbClr val="405449"/>
                </a:solidFill>
                <a:latin typeface="Nobile" pitchFamily="34" charset="0"/>
              </a:rPr>
              <a:t>Edunet Foundation</a:t>
            </a:r>
            <a:endParaRPr lang="en-US" sz="1750" dirty="0"/>
          </a:p>
        </p:txBody>
      </p:sp>
      <p:sp>
        <p:nvSpPr>
          <p:cNvPr id="8" name="Text 5"/>
          <p:cNvSpPr/>
          <p:nvPr/>
        </p:nvSpPr>
        <p:spPr>
          <a:xfrm>
            <a:off x="10342721" y="4739997"/>
            <a:ext cx="3426262"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Technology &amp; Platform:</a:t>
            </a:r>
            <a:endParaRPr lang="en-US" sz="2200" dirty="0"/>
          </a:p>
        </p:txBody>
      </p:sp>
      <p:sp>
        <p:nvSpPr>
          <p:cNvPr id="9" name="Text 6"/>
          <p:cNvSpPr/>
          <p:nvPr/>
        </p:nvSpPr>
        <p:spPr>
          <a:xfrm>
            <a:off x="10342721" y="5321141"/>
            <a:ext cx="350150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IBM Cloud &amp; </a:t>
            </a:r>
            <a:r>
              <a:rPr lang="en-US" sz="1750" dirty="0">
                <a:solidFill>
                  <a:srgbClr val="405449"/>
                </a:solidFill>
                <a:latin typeface="Nobile" pitchFamily="34" charset="0"/>
                <a:ea typeface="Nobile" pitchFamily="34" charset="-122"/>
                <a:cs typeface="Nobile" pitchFamily="34" charset="-120"/>
                <a:hlinkClick r:id="rId3"/>
              </a:rPr>
              <a:t>Watsonx.ai</a:t>
            </a:r>
            <a:endParaRPr lang="en-US" sz="1750" dirty="0"/>
          </a:p>
        </p:txBody>
      </p:sp>
      <p:sp>
        <p:nvSpPr>
          <p:cNvPr id="10" name="Text 7"/>
          <p:cNvSpPr/>
          <p:nvPr/>
        </p:nvSpPr>
        <p:spPr>
          <a:xfrm>
            <a:off x="10342721" y="5888117"/>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GitHub: </a:t>
            </a:r>
            <a:r>
              <a:rPr lang="en-US" sz="1750" dirty="0">
                <a:solidFill>
                  <a:srgbClr val="405449"/>
                </a:solidFill>
                <a:latin typeface="Nobile" pitchFamily="34" charset="0"/>
                <a:ea typeface="Nobile" pitchFamily="34" charset="-122"/>
                <a:cs typeface="Nobile" pitchFamily="34" charset="-120"/>
                <a:hlinkClick r:id="rId4" action="ppaction://hlinkfile"/>
              </a:rPr>
              <a:t>github.com/architaa1/AI-Agent-for-Financial-Literacy</a:t>
            </a:r>
            <a:endParaRPr lang="en-US" sz="1750" dirty="0"/>
          </a:p>
        </p:txBody>
      </p:sp>
      <p:pic>
        <p:nvPicPr>
          <p:cNvPr id="15" name="Image 0" descr="preencoded.png">
            <a:extLst>
              <a:ext uri="{FF2B5EF4-FFF2-40B4-BE49-F238E27FC236}">
                <a16:creationId xmlns:a16="http://schemas.microsoft.com/office/drawing/2014/main" id="{0E859B72-6451-FEF3-84DD-9EE8F2532DA8}"/>
              </a:ext>
            </a:extLst>
          </p:cNvPr>
          <p:cNvPicPr>
            <a:picLocks noChangeAspect="1"/>
          </p:cNvPicPr>
          <p:nvPr/>
        </p:nvPicPr>
        <p:blipFill>
          <a:blip r:embed="rId5"/>
          <a:stretch>
            <a:fillRect/>
          </a:stretch>
        </p:blipFill>
        <p:spPr>
          <a:xfrm>
            <a:off x="0" y="0"/>
            <a:ext cx="5486400" cy="8229600"/>
          </a:xfrm>
          <a:prstGeom prst="rect">
            <a:avLst/>
          </a:prstGeom>
        </p:spPr>
      </p:pic>
      <p:pic>
        <p:nvPicPr>
          <p:cNvPr id="11" name="Picture 10">
            <a:extLst>
              <a:ext uri="{FF2B5EF4-FFF2-40B4-BE49-F238E27FC236}">
                <a16:creationId xmlns:a16="http://schemas.microsoft.com/office/drawing/2014/main" id="{390C161A-CE56-8475-D6E4-6723A2A38FD7}"/>
              </a:ext>
            </a:extLst>
          </p:cNvPr>
          <p:cNvPicPr>
            <a:picLocks noChangeAspect="1"/>
          </p:cNvPicPr>
          <p:nvPr/>
        </p:nvPicPr>
        <p:blipFill>
          <a:blip r:embed="rId6"/>
          <a:stretch>
            <a:fillRect/>
          </a:stretch>
        </p:blipFill>
        <p:spPr>
          <a:xfrm>
            <a:off x="12220239" y="7639348"/>
            <a:ext cx="2410161" cy="5525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57449" y="606862"/>
            <a:ext cx="7601902" cy="1376839"/>
          </a:xfrm>
          <a:prstGeom prst="rect">
            <a:avLst/>
          </a:prstGeom>
          <a:noFill/>
          <a:ln/>
        </p:spPr>
        <p:txBody>
          <a:bodyPr wrap="square" lIns="0" tIns="0" rIns="0" bIns="0" rtlCol="0" anchor="t"/>
          <a:lstStyle/>
          <a:p>
            <a:pPr marL="0" indent="0" algn="l">
              <a:lnSpc>
                <a:spcPts val="5400"/>
              </a:lnSpc>
              <a:buNone/>
            </a:pPr>
            <a:r>
              <a:rPr lang="en-US" sz="4300" b="1" dirty="0">
                <a:solidFill>
                  <a:srgbClr val="006747"/>
                </a:solidFill>
                <a:latin typeface="Noto Serif SC Bold" pitchFamily="34" charset="0"/>
                <a:ea typeface="Noto Serif SC Bold" pitchFamily="34" charset="-122"/>
                <a:cs typeface="Noto Serif SC Bold" pitchFamily="34" charset="-120"/>
              </a:rPr>
              <a:t>RAG in Action: Grounded Answers</a:t>
            </a:r>
            <a:endParaRPr lang="en-US" sz="4300" dirty="0"/>
          </a:p>
        </p:txBody>
      </p:sp>
      <p:sp>
        <p:nvSpPr>
          <p:cNvPr id="4" name="Text 1"/>
          <p:cNvSpPr/>
          <p:nvPr/>
        </p:nvSpPr>
        <p:spPr>
          <a:xfrm>
            <a:off x="6257449" y="2314099"/>
            <a:ext cx="7601902" cy="352425"/>
          </a:xfrm>
          <a:prstGeom prst="rect">
            <a:avLst/>
          </a:prstGeom>
          <a:noFill/>
          <a:ln/>
        </p:spPr>
        <p:txBody>
          <a:bodyPr wrap="none" lIns="0" tIns="0" rIns="0" bIns="0" rtlCol="0" anchor="t"/>
          <a:lstStyle/>
          <a:p>
            <a:pPr marL="0" indent="0" algn="l">
              <a:lnSpc>
                <a:spcPts val="2750"/>
              </a:lnSpc>
              <a:buNone/>
            </a:pPr>
            <a:r>
              <a:rPr lang="en-US" sz="1700" dirty="0">
                <a:solidFill>
                  <a:srgbClr val="4B4A4A"/>
                </a:solidFill>
                <a:latin typeface="Geist" pitchFamily="34" charset="0"/>
                <a:ea typeface="Geist" pitchFamily="34" charset="-122"/>
                <a:cs typeface="Geist" pitchFamily="34" charset="-120"/>
              </a:rPr>
              <a:t>The system reads verified documents before generating a response.</a:t>
            </a:r>
            <a:endParaRPr lang="en-US" sz="1700" dirty="0"/>
          </a:p>
        </p:txBody>
      </p:sp>
      <p:pic>
        <p:nvPicPr>
          <p:cNvPr id="5" name="Image 1" descr="preencoded.png"/>
          <p:cNvPicPr>
            <a:picLocks noChangeAspect="1"/>
          </p:cNvPicPr>
          <p:nvPr/>
        </p:nvPicPr>
        <p:blipFill>
          <a:blip r:embed="rId4"/>
          <a:stretch>
            <a:fillRect/>
          </a:stretch>
        </p:blipFill>
        <p:spPr>
          <a:xfrm>
            <a:off x="6257449" y="2914293"/>
            <a:ext cx="1101447" cy="1321713"/>
          </a:xfrm>
          <a:prstGeom prst="rect">
            <a:avLst/>
          </a:prstGeom>
        </p:spPr>
      </p:pic>
      <p:sp>
        <p:nvSpPr>
          <p:cNvPr id="6" name="Text 2"/>
          <p:cNvSpPr/>
          <p:nvPr/>
        </p:nvSpPr>
        <p:spPr>
          <a:xfrm>
            <a:off x="7579162" y="3134558"/>
            <a:ext cx="2753678" cy="344210"/>
          </a:xfrm>
          <a:prstGeom prst="rect">
            <a:avLst/>
          </a:prstGeom>
          <a:noFill/>
          <a:ln/>
        </p:spPr>
        <p:txBody>
          <a:bodyPr wrap="none" lIns="0" tIns="0" rIns="0" bIns="0" rtlCol="0" anchor="t"/>
          <a:lstStyle/>
          <a:p>
            <a:pPr marL="0" indent="0" algn="l">
              <a:lnSpc>
                <a:spcPts val="2700"/>
              </a:lnSpc>
              <a:buNone/>
            </a:pPr>
            <a:r>
              <a:rPr lang="en-US" sz="2150" b="1" dirty="0">
                <a:solidFill>
                  <a:srgbClr val="4B4A4A"/>
                </a:solidFill>
                <a:latin typeface="Noto Serif SC Bold" pitchFamily="34" charset="0"/>
                <a:ea typeface="Noto Serif SC Bold" pitchFamily="34" charset="-122"/>
                <a:cs typeface="Noto Serif SC Bold" pitchFamily="34" charset="-120"/>
              </a:rPr>
              <a:t>User Query</a:t>
            </a:r>
            <a:endParaRPr lang="en-US" sz="2150" dirty="0"/>
          </a:p>
        </p:txBody>
      </p:sp>
      <p:sp>
        <p:nvSpPr>
          <p:cNvPr id="7" name="Text 3"/>
          <p:cNvSpPr/>
          <p:nvPr/>
        </p:nvSpPr>
        <p:spPr>
          <a:xfrm>
            <a:off x="7579162" y="3610928"/>
            <a:ext cx="6280190" cy="352425"/>
          </a:xfrm>
          <a:prstGeom prst="rect">
            <a:avLst/>
          </a:prstGeom>
          <a:noFill/>
          <a:ln/>
        </p:spPr>
        <p:txBody>
          <a:bodyPr wrap="none" lIns="0" tIns="0" rIns="0" bIns="0" rtlCol="0" anchor="t"/>
          <a:lstStyle/>
          <a:p>
            <a:pPr marL="0" indent="0" algn="l">
              <a:lnSpc>
                <a:spcPts val="2750"/>
              </a:lnSpc>
              <a:buNone/>
            </a:pPr>
            <a:r>
              <a:rPr lang="en-US" sz="1700" dirty="0">
                <a:solidFill>
                  <a:srgbClr val="4B4A4A"/>
                </a:solidFill>
                <a:latin typeface="Geist" pitchFamily="34" charset="0"/>
                <a:ea typeface="Geist" pitchFamily="34" charset="-122"/>
                <a:cs typeface="Geist" pitchFamily="34" charset="-120"/>
              </a:rPr>
              <a:t>“What is UPI?”</a:t>
            </a:r>
            <a:endParaRPr lang="en-US" sz="1700" dirty="0"/>
          </a:p>
        </p:txBody>
      </p:sp>
      <p:pic>
        <p:nvPicPr>
          <p:cNvPr id="8" name="Image 2" descr="preencoded.png"/>
          <p:cNvPicPr>
            <a:picLocks noChangeAspect="1"/>
          </p:cNvPicPr>
          <p:nvPr/>
        </p:nvPicPr>
        <p:blipFill>
          <a:blip r:embed="rId5"/>
          <a:stretch>
            <a:fillRect/>
          </a:stretch>
        </p:blipFill>
        <p:spPr>
          <a:xfrm>
            <a:off x="6257449" y="4236006"/>
            <a:ext cx="1101447" cy="1321713"/>
          </a:xfrm>
          <a:prstGeom prst="rect">
            <a:avLst/>
          </a:prstGeom>
        </p:spPr>
      </p:pic>
      <p:sp>
        <p:nvSpPr>
          <p:cNvPr id="9" name="Text 4"/>
          <p:cNvSpPr/>
          <p:nvPr/>
        </p:nvSpPr>
        <p:spPr>
          <a:xfrm>
            <a:off x="7579162" y="4456271"/>
            <a:ext cx="2753678" cy="344210"/>
          </a:xfrm>
          <a:prstGeom prst="rect">
            <a:avLst/>
          </a:prstGeom>
          <a:noFill/>
          <a:ln/>
        </p:spPr>
        <p:txBody>
          <a:bodyPr wrap="none" lIns="0" tIns="0" rIns="0" bIns="0" rtlCol="0" anchor="t"/>
          <a:lstStyle/>
          <a:p>
            <a:pPr marL="0" indent="0" algn="l">
              <a:lnSpc>
                <a:spcPts val="2700"/>
              </a:lnSpc>
              <a:buNone/>
            </a:pPr>
            <a:r>
              <a:rPr lang="en-US" sz="2150" b="1" dirty="0">
                <a:solidFill>
                  <a:srgbClr val="4B4A4A"/>
                </a:solidFill>
                <a:latin typeface="Noto Serif SC Bold" pitchFamily="34" charset="0"/>
                <a:ea typeface="Noto Serif SC Bold" pitchFamily="34" charset="-122"/>
                <a:cs typeface="Noto Serif SC Bold" pitchFamily="34" charset="-120"/>
              </a:rPr>
              <a:t>Retrieval</a:t>
            </a:r>
            <a:endParaRPr lang="en-US" sz="2150" dirty="0"/>
          </a:p>
        </p:txBody>
      </p:sp>
      <p:sp>
        <p:nvSpPr>
          <p:cNvPr id="10" name="Text 5"/>
          <p:cNvSpPr/>
          <p:nvPr/>
        </p:nvSpPr>
        <p:spPr>
          <a:xfrm>
            <a:off x="7579162" y="4932640"/>
            <a:ext cx="6280190" cy="352425"/>
          </a:xfrm>
          <a:prstGeom prst="rect">
            <a:avLst/>
          </a:prstGeom>
          <a:noFill/>
          <a:ln/>
        </p:spPr>
        <p:txBody>
          <a:bodyPr wrap="none" lIns="0" tIns="0" rIns="0" bIns="0" rtlCol="0" anchor="t"/>
          <a:lstStyle/>
          <a:p>
            <a:pPr marL="0" indent="0" algn="l">
              <a:lnSpc>
                <a:spcPts val="2750"/>
              </a:lnSpc>
              <a:buNone/>
            </a:pPr>
            <a:r>
              <a:rPr lang="en-US" sz="1700" dirty="0">
                <a:solidFill>
                  <a:srgbClr val="4B4A4A"/>
                </a:solidFill>
                <a:latin typeface="Geist" pitchFamily="34" charset="0"/>
                <a:ea typeface="Geist" pitchFamily="34" charset="-122"/>
                <a:cs typeface="Geist" pitchFamily="34" charset="-120"/>
              </a:rPr>
              <a:t>Searching verified financial documents.</a:t>
            </a:r>
            <a:endParaRPr lang="en-US" sz="1700" dirty="0"/>
          </a:p>
        </p:txBody>
      </p:sp>
      <p:pic>
        <p:nvPicPr>
          <p:cNvPr id="11" name="Image 3" descr="preencoded.png"/>
          <p:cNvPicPr>
            <a:picLocks noChangeAspect="1"/>
          </p:cNvPicPr>
          <p:nvPr/>
        </p:nvPicPr>
        <p:blipFill>
          <a:blip r:embed="rId6"/>
          <a:stretch>
            <a:fillRect/>
          </a:stretch>
        </p:blipFill>
        <p:spPr>
          <a:xfrm>
            <a:off x="6257449" y="5557718"/>
            <a:ext cx="1101447" cy="1321713"/>
          </a:xfrm>
          <a:prstGeom prst="rect">
            <a:avLst/>
          </a:prstGeom>
        </p:spPr>
      </p:pic>
      <p:sp>
        <p:nvSpPr>
          <p:cNvPr id="12" name="Text 6"/>
          <p:cNvSpPr/>
          <p:nvPr/>
        </p:nvSpPr>
        <p:spPr>
          <a:xfrm>
            <a:off x="7579162" y="5777984"/>
            <a:ext cx="2753678" cy="344210"/>
          </a:xfrm>
          <a:prstGeom prst="rect">
            <a:avLst/>
          </a:prstGeom>
          <a:noFill/>
          <a:ln/>
        </p:spPr>
        <p:txBody>
          <a:bodyPr wrap="none" lIns="0" tIns="0" rIns="0" bIns="0" rtlCol="0" anchor="t"/>
          <a:lstStyle/>
          <a:p>
            <a:pPr marL="0" indent="0" algn="l">
              <a:lnSpc>
                <a:spcPts val="2700"/>
              </a:lnSpc>
              <a:buNone/>
            </a:pPr>
            <a:r>
              <a:rPr lang="en-US" sz="2150" b="1" dirty="0">
                <a:solidFill>
                  <a:srgbClr val="4B4A4A"/>
                </a:solidFill>
                <a:latin typeface="Noto Serif SC Bold" pitchFamily="34" charset="0"/>
                <a:ea typeface="Noto Serif SC Bold" pitchFamily="34" charset="-122"/>
                <a:cs typeface="Noto Serif SC Bold" pitchFamily="34" charset="-120"/>
              </a:rPr>
              <a:t>Bilingual Answer</a:t>
            </a:r>
            <a:endParaRPr lang="en-US" sz="2150" dirty="0"/>
          </a:p>
        </p:txBody>
      </p:sp>
      <p:sp>
        <p:nvSpPr>
          <p:cNvPr id="13" name="Text 7"/>
          <p:cNvSpPr/>
          <p:nvPr/>
        </p:nvSpPr>
        <p:spPr>
          <a:xfrm>
            <a:off x="7579162" y="6254353"/>
            <a:ext cx="6280190" cy="352425"/>
          </a:xfrm>
          <a:prstGeom prst="rect">
            <a:avLst/>
          </a:prstGeom>
          <a:noFill/>
          <a:ln/>
        </p:spPr>
        <p:txBody>
          <a:bodyPr wrap="none" lIns="0" tIns="0" rIns="0" bIns="0" rtlCol="0" anchor="t"/>
          <a:lstStyle/>
          <a:p>
            <a:pPr marL="0" indent="0" algn="l">
              <a:lnSpc>
                <a:spcPts val="2750"/>
              </a:lnSpc>
              <a:buNone/>
            </a:pPr>
            <a:r>
              <a:rPr lang="en-US" sz="1700" dirty="0">
                <a:solidFill>
                  <a:srgbClr val="4B4A4A"/>
                </a:solidFill>
                <a:latin typeface="Geist" pitchFamily="34" charset="0"/>
                <a:ea typeface="Geist" pitchFamily="34" charset="-122"/>
                <a:cs typeface="Geist" pitchFamily="34" charset="-120"/>
              </a:rPr>
              <a:t>Response in Hindi + English.</a:t>
            </a:r>
            <a:endParaRPr lang="en-US" sz="1700" dirty="0"/>
          </a:p>
        </p:txBody>
      </p:sp>
      <p:sp>
        <p:nvSpPr>
          <p:cNvPr id="14" name="Text 8"/>
          <p:cNvSpPr/>
          <p:nvPr/>
        </p:nvSpPr>
        <p:spPr>
          <a:xfrm>
            <a:off x="6257449" y="7209830"/>
            <a:ext cx="5934075" cy="412909"/>
          </a:xfrm>
          <a:prstGeom prst="rect">
            <a:avLst/>
          </a:prstGeom>
          <a:noFill/>
          <a:ln/>
        </p:spPr>
        <p:txBody>
          <a:bodyPr wrap="none" lIns="0" tIns="0" rIns="0" bIns="0" rtlCol="0" anchor="t"/>
          <a:lstStyle/>
          <a:p>
            <a:pPr marL="0" indent="0" algn="l">
              <a:lnSpc>
                <a:spcPts val="3250"/>
              </a:lnSpc>
              <a:buNone/>
            </a:pPr>
            <a:r>
              <a:rPr lang="en-US" sz="2600" b="1" dirty="0">
                <a:solidFill>
                  <a:srgbClr val="FF7047"/>
                </a:solidFill>
                <a:latin typeface="Noto Serif SC Bold" pitchFamily="34" charset="0"/>
                <a:ea typeface="Noto Serif SC Bold" pitchFamily="34" charset="-122"/>
                <a:cs typeface="Noto Serif SC Bold" pitchFamily="34" charset="-120"/>
              </a:rPr>
              <a:t>Grounded</a:t>
            </a:r>
            <a:r>
              <a:rPr lang="en-US" sz="2600" b="1" dirty="0">
                <a:solidFill>
                  <a:srgbClr val="006747"/>
                </a:solidFill>
                <a:latin typeface="Noto Serif SC Bold" pitchFamily="34" charset="0"/>
                <a:ea typeface="Noto Serif SC Bold" pitchFamily="34" charset="-122"/>
                <a:cs typeface="Noto Serif SC Bold" pitchFamily="34" charset="-120"/>
              </a:rPr>
              <a:t> in real data. Not guesses.</a:t>
            </a:r>
            <a:endParaRPr lang="en-US" sz="2600" dirty="0"/>
          </a:p>
        </p:txBody>
      </p:sp>
      <p:pic>
        <p:nvPicPr>
          <p:cNvPr id="15" name="Picture 14">
            <a:extLst>
              <a:ext uri="{FF2B5EF4-FFF2-40B4-BE49-F238E27FC236}">
                <a16:creationId xmlns:a16="http://schemas.microsoft.com/office/drawing/2014/main" id="{63C94FB7-A691-CCC2-CA28-4C387A56954F}"/>
              </a:ext>
            </a:extLst>
          </p:cNvPr>
          <p:cNvPicPr>
            <a:picLocks noChangeAspect="1"/>
          </p:cNvPicPr>
          <p:nvPr/>
        </p:nvPicPr>
        <p:blipFill>
          <a:blip r:embed="rId7"/>
          <a:stretch>
            <a:fillRect/>
          </a:stretch>
        </p:blipFill>
        <p:spPr>
          <a:xfrm>
            <a:off x="12286923" y="7629441"/>
            <a:ext cx="2343477" cy="6001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17959"/>
            <a:ext cx="10389632"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Demo Overview: Real-World Testing</a:t>
            </a:r>
            <a:endParaRPr lang="en-US" sz="4450" dirty="0"/>
          </a:p>
        </p:txBody>
      </p:sp>
      <p:sp>
        <p:nvSpPr>
          <p:cNvPr id="3" name="Text 1"/>
          <p:cNvSpPr/>
          <p:nvPr/>
        </p:nvSpPr>
        <p:spPr>
          <a:xfrm>
            <a:off x="793790" y="1980367"/>
            <a:ext cx="13042821" cy="725805"/>
          </a:xfrm>
          <a:prstGeom prst="rect">
            <a:avLst/>
          </a:prstGeom>
          <a:noFill/>
          <a:ln/>
        </p:spPr>
        <p:txBody>
          <a:bodyPr wrap="square" lIns="0" tIns="0" rIns="0" bIns="0" rtlCol="0" anchor="t"/>
          <a:lstStyle/>
          <a:p>
            <a:pPr marL="0" indent="0" algn="l">
              <a:lnSpc>
                <a:spcPts val="2850"/>
              </a:lnSpc>
              <a:buNone/>
            </a:pPr>
            <a:r>
              <a:rPr lang="en-US" sz="1750" b="1" dirty="0">
                <a:solidFill>
                  <a:srgbClr val="405449"/>
                </a:solidFill>
                <a:latin typeface="Nobile" pitchFamily="34" charset="0"/>
                <a:ea typeface="Nobile" pitchFamily="34" charset="-122"/>
                <a:cs typeface="Nobile" pitchFamily="34" charset="-120"/>
              </a:rPr>
              <a:t>The system's capabilities were validated by testing it against typical user financial queries, showcasing its multilingual and computational strengths.</a:t>
            </a:r>
            <a:endParaRPr lang="en-US" sz="1750" b="1" dirty="0"/>
          </a:p>
        </p:txBody>
      </p:sp>
      <p:sp>
        <p:nvSpPr>
          <p:cNvPr id="4" name="Shape 2"/>
          <p:cNvSpPr/>
          <p:nvPr/>
        </p:nvSpPr>
        <p:spPr>
          <a:xfrm>
            <a:off x="793790" y="3301484"/>
            <a:ext cx="4196358" cy="2741427"/>
          </a:xfrm>
          <a:prstGeom prst="roundRect">
            <a:avLst>
              <a:gd name="adj" fmla="val 4675"/>
            </a:avLst>
          </a:prstGeom>
          <a:solidFill>
            <a:srgbClr val="FAFFFA"/>
          </a:solidFill>
          <a:ln/>
        </p:spPr>
      </p:sp>
      <p:sp>
        <p:nvSpPr>
          <p:cNvPr id="5" name="Shape 3"/>
          <p:cNvSpPr/>
          <p:nvPr/>
        </p:nvSpPr>
        <p:spPr>
          <a:xfrm>
            <a:off x="793790" y="3271004"/>
            <a:ext cx="4196358" cy="121920"/>
          </a:xfrm>
          <a:prstGeom prst="roundRect">
            <a:avLst>
              <a:gd name="adj" fmla="val 167442"/>
            </a:avLst>
          </a:prstGeom>
          <a:solidFill>
            <a:srgbClr val="438951"/>
          </a:solidFill>
          <a:ln/>
        </p:spPr>
      </p:sp>
      <p:sp>
        <p:nvSpPr>
          <p:cNvPr id="6" name="Shape 4"/>
          <p:cNvSpPr/>
          <p:nvPr/>
        </p:nvSpPr>
        <p:spPr>
          <a:xfrm>
            <a:off x="2207598" y="2842261"/>
            <a:ext cx="1164550" cy="931326"/>
          </a:xfrm>
          <a:prstGeom prst="roundRect">
            <a:avLst>
              <a:gd name="adj" fmla="val 134383"/>
            </a:avLst>
          </a:prstGeom>
          <a:solidFill>
            <a:srgbClr val="438951"/>
          </a:solidFill>
          <a:ln/>
        </p:spPr>
      </p:sp>
      <p:pic>
        <p:nvPicPr>
          <p:cNvPr id="7" name="Image 0" descr="preencoded.png"/>
          <p:cNvPicPr>
            <a:picLocks noChangeAspect="1"/>
          </p:cNvPicPr>
          <p:nvPr/>
        </p:nvPicPr>
        <p:blipFill>
          <a:blip r:embed="rId3"/>
          <a:stretch>
            <a:fillRect/>
          </a:stretch>
        </p:blipFill>
        <p:spPr>
          <a:xfrm>
            <a:off x="2480905" y="2984811"/>
            <a:ext cx="539382" cy="674110"/>
          </a:xfrm>
          <a:prstGeom prst="rect">
            <a:avLst/>
          </a:prstGeom>
        </p:spPr>
      </p:pic>
      <p:sp>
        <p:nvSpPr>
          <p:cNvPr id="8" name="Text 5"/>
          <p:cNvSpPr/>
          <p:nvPr/>
        </p:nvSpPr>
        <p:spPr>
          <a:xfrm>
            <a:off x="1051084" y="3868460"/>
            <a:ext cx="2859643"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UPI Setup Guidance</a:t>
            </a:r>
            <a:endParaRPr lang="en-US" sz="2200" dirty="0"/>
          </a:p>
        </p:txBody>
      </p:sp>
      <p:sp>
        <p:nvSpPr>
          <p:cNvPr id="9" name="Text 6"/>
          <p:cNvSpPr/>
          <p:nvPr/>
        </p:nvSpPr>
        <p:spPr>
          <a:xfrm>
            <a:off x="1051084" y="4560761"/>
            <a:ext cx="3681770" cy="1088708"/>
          </a:xfrm>
          <a:prstGeom prst="rect">
            <a:avLst/>
          </a:prstGeom>
          <a:noFill/>
          <a:ln/>
        </p:spPr>
        <p:txBody>
          <a:bodyPr wrap="square" lIns="0" tIns="0" rIns="0" bIns="0" rtlCol="0" anchor="t"/>
          <a:lstStyle/>
          <a:p>
            <a:pPr>
              <a:lnSpc>
                <a:spcPts val="2850"/>
              </a:lnSpc>
            </a:pPr>
            <a:r>
              <a:rPr lang="en-US" b="1" dirty="0"/>
              <a:t>Provided clear, step-by-step UPI setup instructions in Hindi.</a:t>
            </a:r>
          </a:p>
        </p:txBody>
      </p:sp>
      <p:sp>
        <p:nvSpPr>
          <p:cNvPr id="10" name="Shape 7"/>
          <p:cNvSpPr/>
          <p:nvPr/>
        </p:nvSpPr>
        <p:spPr>
          <a:xfrm>
            <a:off x="5216962" y="3301484"/>
            <a:ext cx="4196358" cy="2741427"/>
          </a:xfrm>
          <a:prstGeom prst="roundRect">
            <a:avLst>
              <a:gd name="adj" fmla="val 4675"/>
            </a:avLst>
          </a:prstGeom>
          <a:solidFill>
            <a:srgbClr val="FAFFFA"/>
          </a:solidFill>
          <a:ln/>
        </p:spPr>
      </p:sp>
      <p:sp>
        <p:nvSpPr>
          <p:cNvPr id="11" name="Shape 8"/>
          <p:cNvSpPr/>
          <p:nvPr/>
        </p:nvSpPr>
        <p:spPr>
          <a:xfrm>
            <a:off x="5216962" y="3271004"/>
            <a:ext cx="4196358" cy="121920"/>
          </a:xfrm>
          <a:prstGeom prst="roundRect">
            <a:avLst>
              <a:gd name="adj" fmla="val 167442"/>
            </a:avLst>
          </a:prstGeom>
          <a:solidFill>
            <a:srgbClr val="438951"/>
          </a:solidFill>
          <a:ln/>
        </p:spPr>
      </p:sp>
      <p:sp>
        <p:nvSpPr>
          <p:cNvPr id="12" name="Shape 9"/>
          <p:cNvSpPr/>
          <p:nvPr/>
        </p:nvSpPr>
        <p:spPr>
          <a:xfrm>
            <a:off x="6717566" y="2932522"/>
            <a:ext cx="1164550" cy="907137"/>
          </a:xfrm>
          <a:prstGeom prst="roundRect">
            <a:avLst>
              <a:gd name="adj" fmla="val 134383"/>
            </a:avLst>
          </a:prstGeom>
          <a:solidFill>
            <a:srgbClr val="438951"/>
          </a:solidFill>
          <a:ln/>
        </p:spPr>
      </p:sp>
      <p:pic>
        <p:nvPicPr>
          <p:cNvPr id="13" name="Image 1" descr="preencoded.png"/>
          <p:cNvPicPr>
            <a:picLocks noChangeAspect="1"/>
          </p:cNvPicPr>
          <p:nvPr/>
        </p:nvPicPr>
        <p:blipFill>
          <a:blip r:embed="rId4"/>
          <a:stretch>
            <a:fillRect/>
          </a:stretch>
        </p:blipFill>
        <p:spPr>
          <a:xfrm>
            <a:off x="7068162" y="3084180"/>
            <a:ext cx="494076" cy="617487"/>
          </a:xfrm>
          <a:prstGeom prst="rect">
            <a:avLst/>
          </a:prstGeom>
        </p:spPr>
      </p:pic>
      <p:sp>
        <p:nvSpPr>
          <p:cNvPr id="14" name="Text 10"/>
          <p:cNvSpPr/>
          <p:nvPr/>
        </p:nvSpPr>
        <p:spPr>
          <a:xfrm>
            <a:off x="5474256" y="38684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EMI Calculation</a:t>
            </a:r>
            <a:endParaRPr lang="en-US" sz="2200" dirty="0"/>
          </a:p>
        </p:txBody>
      </p:sp>
      <p:sp>
        <p:nvSpPr>
          <p:cNvPr id="15" name="Text 11"/>
          <p:cNvSpPr/>
          <p:nvPr/>
        </p:nvSpPr>
        <p:spPr>
          <a:xfrm>
            <a:off x="5474256" y="4565464"/>
            <a:ext cx="3681770" cy="1088708"/>
          </a:xfrm>
          <a:prstGeom prst="rect">
            <a:avLst/>
          </a:prstGeom>
          <a:noFill/>
          <a:ln/>
        </p:spPr>
        <p:txBody>
          <a:bodyPr wrap="square" lIns="0" tIns="0" rIns="0" bIns="0" rtlCol="0" anchor="t"/>
          <a:lstStyle/>
          <a:p>
            <a:pPr>
              <a:lnSpc>
                <a:spcPts val="2850"/>
              </a:lnSpc>
            </a:pPr>
            <a:r>
              <a:rPr lang="en-US" b="1" dirty="0"/>
              <a:t>Calculated monthly EMI values accurately based on user inputs.</a:t>
            </a:r>
          </a:p>
        </p:txBody>
      </p:sp>
      <p:sp>
        <p:nvSpPr>
          <p:cNvPr id="16" name="Shape 12"/>
          <p:cNvSpPr/>
          <p:nvPr/>
        </p:nvSpPr>
        <p:spPr>
          <a:xfrm>
            <a:off x="9640133" y="3301484"/>
            <a:ext cx="4196358" cy="2741427"/>
          </a:xfrm>
          <a:prstGeom prst="roundRect">
            <a:avLst>
              <a:gd name="adj" fmla="val 4675"/>
            </a:avLst>
          </a:prstGeom>
          <a:solidFill>
            <a:srgbClr val="FAFFFA"/>
          </a:solidFill>
          <a:ln/>
        </p:spPr>
      </p:sp>
      <p:sp>
        <p:nvSpPr>
          <p:cNvPr id="17" name="Shape 13"/>
          <p:cNvSpPr/>
          <p:nvPr/>
        </p:nvSpPr>
        <p:spPr>
          <a:xfrm>
            <a:off x="9640133" y="3271004"/>
            <a:ext cx="4196358" cy="121920"/>
          </a:xfrm>
          <a:prstGeom prst="roundRect">
            <a:avLst>
              <a:gd name="adj" fmla="val 167442"/>
            </a:avLst>
          </a:prstGeom>
          <a:solidFill>
            <a:srgbClr val="438951"/>
          </a:solidFill>
          <a:ln/>
        </p:spPr>
      </p:sp>
      <p:sp>
        <p:nvSpPr>
          <p:cNvPr id="18" name="Shape 14"/>
          <p:cNvSpPr/>
          <p:nvPr/>
        </p:nvSpPr>
        <p:spPr>
          <a:xfrm>
            <a:off x="11183422" y="2922080"/>
            <a:ext cx="1164550" cy="878336"/>
          </a:xfrm>
          <a:prstGeom prst="roundRect">
            <a:avLst>
              <a:gd name="adj" fmla="val 134383"/>
            </a:avLst>
          </a:prstGeom>
          <a:solidFill>
            <a:srgbClr val="438951"/>
          </a:solidFill>
          <a:ln/>
        </p:spPr>
      </p:sp>
      <p:pic>
        <p:nvPicPr>
          <p:cNvPr id="19" name="Image 2" descr="preencoded.png"/>
          <p:cNvPicPr>
            <a:picLocks noChangeAspect="1"/>
          </p:cNvPicPr>
          <p:nvPr/>
        </p:nvPicPr>
        <p:blipFill>
          <a:blip r:embed="rId5"/>
          <a:stretch>
            <a:fillRect/>
          </a:stretch>
        </p:blipFill>
        <p:spPr>
          <a:xfrm>
            <a:off x="11543456" y="3037353"/>
            <a:ext cx="535256" cy="668953"/>
          </a:xfrm>
          <a:prstGeom prst="rect">
            <a:avLst/>
          </a:prstGeom>
        </p:spPr>
      </p:pic>
      <p:sp>
        <p:nvSpPr>
          <p:cNvPr id="20" name="Text 15"/>
          <p:cNvSpPr/>
          <p:nvPr/>
        </p:nvSpPr>
        <p:spPr>
          <a:xfrm>
            <a:off x="9897427" y="3868460"/>
            <a:ext cx="3135511"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Credit Score Advisory</a:t>
            </a:r>
            <a:endParaRPr lang="en-US" sz="2200" dirty="0"/>
          </a:p>
        </p:txBody>
      </p:sp>
      <p:sp>
        <p:nvSpPr>
          <p:cNvPr id="21" name="Text 16"/>
          <p:cNvSpPr/>
          <p:nvPr/>
        </p:nvSpPr>
        <p:spPr>
          <a:xfrm>
            <a:off x="9897307" y="4560761"/>
            <a:ext cx="3939184" cy="1814513"/>
          </a:xfrm>
          <a:prstGeom prst="rect">
            <a:avLst/>
          </a:prstGeom>
          <a:noFill/>
          <a:ln/>
        </p:spPr>
        <p:txBody>
          <a:bodyPr wrap="square" lIns="0" tIns="0" rIns="0" bIns="0" rtlCol="0" anchor="t"/>
          <a:lstStyle/>
          <a:p>
            <a:pPr>
              <a:lnSpc>
                <a:spcPts val="2850"/>
              </a:lnSpc>
            </a:pPr>
            <a:r>
              <a:rPr lang="en-US" b="1" dirty="0"/>
              <a:t>Explained credit score factors and offered improvement tips using contextual recall.</a:t>
            </a:r>
          </a:p>
        </p:txBody>
      </p:sp>
      <p:sp>
        <p:nvSpPr>
          <p:cNvPr id="22" name="Text 17"/>
          <p:cNvSpPr/>
          <p:nvPr/>
        </p:nvSpPr>
        <p:spPr>
          <a:xfrm>
            <a:off x="793790" y="5684448"/>
            <a:ext cx="13042821" cy="132557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 </a:t>
            </a:r>
          </a:p>
          <a:p>
            <a:pPr marL="0" indent="0" algn="l">
              <a:lnSpc>
                <a:spcPts val="2850"/>
              </a:lnSpc>
              <a:buNone/>
            </a:pPr>
            <a:endParaRPr lang="en-US" sz="1750" dirty="0">
              <a:solidFill>
                <a:srgbClr val="405449"/>
              </a:solidFill>
              <a:latin typeface="Nobile" pitchFamily="34" charset="0"/>
              <a:ea typeface="Nobile" pitchFamily="34" charset="-122"/>
              <a:cs typeface="Nobile" pitchFamily="34" charset="-120"/>
            </a:endParaRPr>
          </a:p>
          <a:p>
            <a:pPr marL="0" indent="0" algn="l">
              <a:lnSpc>
                <a:spcPts val="2850"/>
              </a:lnSpc>
              <a:buNone/>
            </a:pPr>
            <a:r>
              <a:rPr lang="en-US" sz="1750" b="1" dirty="0">
                <a:solidFill>
                  <a:srgbClr val="405449"/>
                </a:solidFill>
                <a:latin typeface="Nobile" pitchFamily="34" charset="0"/>
                <a:ea typeface="Nobile" pitchFamily="34" charset="-122"/>
                <a:cs typeface="Nobile" pitchFamily="34" charset="-120"/>
              </a:rPr>
              <a:t>The demo confirmed the system's ability to handle multilingual needs, complex calculations, and contextual conversations—proving its utility as a genuine financial learning tool.</a:t>
            </a:r>
            <a:endParaRPr lang="en-US" sz="1750" b="1" dirty="0"/>
          </a:p>
        </p:txBody>
      </p:sp>
      <p:pic>
        <p:nvPicPr>
          <p:cNvPr id="24" name="Picture 23">
            <a:extLst>
              <a:ext uri="{FF2B5EF4-FFF2-40B4-BE49-F238E27FC236}">
                <a16:creationId xmlns:a16="http://schemas.microsoft.com/office/drawing/2014/main" id="{C1525A73-1AC3-F7F3-E5DE-807929837A8B}"/>
              </a:ext>
            </a:extLst>
          </p:cNvPr>
          <p:cNvPicPr>
            <a:picLocks noChangeAspect="1"/>
          </p:cNvPicPr>
          <p:nvPr/>
        </p:nvPicPr>
        <p:blipFill>
          <a:blip r:embed="rId6"/>
          <a:stretch>
            <a:fillRect/>
          </a:stretch>
        </p:blipFill>
        <p:spPr>
          <a:xfrm>
            <a:off x="12286923" y="7629441"/>
            <a:ext cx="2343477" cy="6001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949EA3-AE03-9A22-E92A-4429C2192D1B}"/>
              </a:ext>
            </a:extLst>
          </p:cNvPr>
          <p:cNvPicPr>
            <a:picLocks noChangeAspect="1"/>
          </p:cNvPicPr>
          <p:nvPr/>
        </p:nvPicPr>
        <p:blipFill>
          <a:blip r:embed="rId2"/>
          <a:stretch>
            <a:fillRect/>
          </a:stretch>
        </p:blipFill>
        <p:spPr>
          <a:xfrm>
            <a:off x="0" y="756441"/>
            <a:ext cx="14630400" cy="6716718"/>
          </a:xfrm>
          <a:prstGeom prst="rect">
            <a:avLst/>
          </a:prstGeom>
        </p:spPr>
      </p:pic>
      <p:pic>
        <p:nvPicPr>
          <p:cNvPr id="4" name="Picture 3">
            <a:extLst>
              <a:ext uri="{FF2B5EF4-FFF2-40B4-BE49-F238E27FC236}">
                <a16:creationId xmlns:a16="http://schemas.microsoft.com/office/drawing/2014/main" id="{7D89E02E-1EFF-E066-0E28-617D2F5473F8}"/>
              </a:ext>
            </a:extLst>
          </p:cNvPr>
          <p:cNvPicPr>
            <a:picLocks noChangeAspect="1"/>
          </p:cNvPicPr>
          <p:nvPr/>
        </p:nvPicPr>
        <p:blipFill>
          <a:blip r:embed="rId3"/>
          <a:stretch>
            <a:fillRect/>
          </a:stretch>
        </p:blipFill>
        <p:spPr>
          <a:xfrm>
            <a:off x="12553660" y="7749154"/>
            <a:ext cx="2076740" cy="400106"/>
          </a:xfrm>
          <a:prstGeom prst="rect">
            <a:avLst/>
          </a:prstGeom>
        </p:spPr>
      </p:pic>
    </p:spTree>
    <p:extLst>
      <p:ext uri="{BB962C8B-B14F-4D97-AF65-F5344CB8AC3E}">
        <p14:creationId xmlns:p14="http://schemas.microsoft.com/office/powerpoint/2010/main" val="3672666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64913-E601-AAEA-68BB-365B4E56F8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456ADD-0CAB-C569-85AF-83F2649E0BCD}"/>
              </a:ext>
            </a:extLst>
          </p:cNvPr>
          <p:cNvPicPr>
            <a:picLocks noChangeAspect="1"/>
          </p:cNvPicPr>
          <p:nvPr/>
        </p:nvPicPr>
        <p:blipFill>
          <a:blip r:embed="rId2"/>
          <a:stretch>
            <a:fillRect/>
          </a:stretch>
        </p:blipFill>
        <p:spPr>
          <a:xfrm>
            <a:off x="0" y="756441"/>
            <a:ext cx="14630400" cy="6716718"/>
          </a:xfrm>
          <a:prstGeom prst="rect">
            <a:avLst/>
          </a:prstGeom>
        </p:spPr>
      </p:pic>
      <p:sp>
        <p:nvSpPr>
          <p:cNvPr id="2" name="Oval 1">
            <a:extLst>
              <a:ext uri="{FF2B5EF4-FFF2-40B4-BE49-F238E27FC236}">
                <a16:creationId xmlns:a16="http://schemas.microsoft.com/office/drawing/2014/main" id="{EF8CBF4A-31D9-4349-E827-7BCEAF19BC2F}"/>
              </a:ext>
            </a:extLst>
          </p:cNvPr>
          <p:cNvSpPr/>
          <p:nvPr/>
        </p:nvSpPr>
        <p:spPr>
          <a:xfrm>
            <a:off x="4094922" y="1431235"/>
            <a:ext cx="2703444" cy="636104"/>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60E5D420-EB87-5AD4-CD10-3435DD76B79B}"/>
              </a:ext>
            </a:extLst>
          </p:cNvPr>
          <p:cNvSpPr/>
          <p:nvPr/>
        </p:nvSpPr>
        <p:spPr>
          <a:xfrm>
            <a:off x="3710609" y="2994992"/>
            <a:ext cx="2703444" cy="781878"/>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8085EFD-1545-38F3-5759-60EEDA4D6AFA}"/>
              </a:ext>
            </a:extLst>
          </p:cNvPr>
          <p:cNvPicPr>
            <a:picLocks noChangeAspect="1"/>
          </p:cNvPicPr>
          <p:nvPr/>
        </p:nvPicPr>
        <p:blipFill>
          <a:blip r:embed="rId3"/>
          <a:stretch>
            <a:fillRect/>
          </a:stretch>
        </p:blipFill>
        <p:spPr>
          <a:xfrm>
            <a:off x="2842591" y="2278220"/>
            <a:ext cx="11082131" cy="3188302"/>
          </a:xfrm>
          <a:prstGeom prst="rect">
            <a:avLst/>
          </a:prstGeom>
        </p:spPr>
      </p:pic>
      <p:pic>
        <p:nvPicPr>
          <p:cNvPr id="14" name="Picture 13">
            <a:extLst>
              <a:ext uri="{FF2B5EF4-FFF2-40B4-BE49-F238E27FC236}">
                <a16:creationId xmlns:a16="http://schemas.microsoft.com/office/drawing/2014/main" id="{6864BE7F-7D16-9E54-8B50-43221BF586D0}"/>
              </a:ext>
            </a:extLst>
          </p:cNvPr>
          <p:cNvPicPr>
            <a:picLocks noChangeAspect="1"/>
          </p:cNvPicPr>
          <p:nvPr/>
        </p:nvPicPr>
        <p:blipFill>
          <a:blip r:embed="rId4"/>
          <a:stretch>
            <a:fillRect/>
          </a:stretch>
        </p:blipFill>
        <p:spPr>
          <a:xfrm>
            <a:off x="12286923" y="7629441"/>
            <a:ext cx="2343477" cy="600159"/>
          </a:xfrm>
          <a:prstGeom prst="rect">
            <a:avLst/>
          </a:prstGeom>
        </p:spPr>
      </p:pic>
    </p:spTree>
    <p:extLst>
      <p:ext uri="{BB962C8B-B14F-4D97-AF65-F5344CB8AC3E}">
        <p14:creationId xmlns:p14="http://schemas.microsoft.com/office/powerpoint/2010/main" val="613336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EFB4B-3944-98E9-6808-674253BEF97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FC800EF-A3C5-EA4C-ED8F-C1B1C7E96975}"/>
              </a:ext>
            </a:extLst>
          </p:cNvPr>
          <p:cNvPicPr>
            <a:picLocks noChangeAspect="1"/>
          </p:cNvPicPr>
          <p:nvPr/>
        </p:nvPicPr>
        <p:blipFill>
          <a:blip r:embed="rId2"/>
          <a:stretch>
            <a:fillRect/>
          </a:stretch>
        </p:blipFill>
        <p:spPr>
          <a:xfrm>
            <a:off x="0" y="756441"/>
            <a:ext cx="14630400" cy="6716718"/>
          </a:xfrm>
          <a:prstGeom prst="rect">
            <a:avLst/>
          </a:prstGeom>
        </p:spPr>
      </p:pic>
      <p:sp>
        <p:nvSpPr>
          <p:cNvPr id="5" name="Oval 4">
            <a:extLst>
              <a:ext uri="{FF2B5EF4-FFF2-40B4-BE49-F238E27FC236}">
                <a16:creationId xmlns:a16="http://schemas.microsoft.com/office/drawing/2014/main" id="{00630E93-4121-9FC8-E89A-C7890B5170CB}"/>
              </a:ext>
            </a:extLst>
          </p:cNvPr>
          <p:cNvSpPr/>
          <p:nvPr/>
        </p:nvSpPr>
        <p:spPr>
          <a:xfrm>
            <a:off x="662608" y="6268279"/>
            <a:ext cx="3561521" cy="781878"/>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7EF3AE9-CAA5-BFF0-FD4C-E519FF27D7E2}"/>
              </a:ext>
            </a:extLst>
          </p:cNvPr>
          <p:cNvSpPr txBox="1"/>
          <p:nvPr/>
        </p:nvSpPr>
        <p:spPr>
          <a:xfrm>
            <a:off x="513520" y="6205129"/>
            <a:ext cx="318051" cy="369332"/>
          </a:xfrm>
          <a:prstGeom prst="rect">
            <a:avLst/>
          </a:prstGeom>
          <a:noFill/>
        </p:spPr>
        <p:txBody>
          <a:bodyPr wrap="square" rtlCol="0">
            <a:spAutoFit/>
          </a:bodyPr>
          <a:lstStyle/>
          <a:p>
            <a:r>
              <a:rPr lang="en-IN" dirty="0">
                <a:solidFill>
                  <a:srgbClr val="C00000"/>
                </a:solidFill>
              </a:rPr>
              <a:t>4</a:t>
            </a:r>
          </a:p>
        </p:txBody>
      </p:sp>
      <p:pic>
        <p:nvPicPr>
          <p:cNvPr id="13" name="Picture 12">
            <a:extLst>
              <a:ext uri="{FF2B5EF4-FFF2-40B4-BE49-F238E27FC236}">
                <a16:creationId xmlns:a16="http://schemas.microsoft.com/office/drawing/2014/main" id="{9063F647-61A6-2361-2C1B-9030FC09C275}"/>
              </a:ext>
            </a:extLst>
          </p:cNvPr>
          <p:cNvPicPr>
            <a:picLocks noChangeAspect="1"/>
          </p:cNvPicPr>
          <p:nvPr/>
        </p:nvPicPr>
        <p:blipFill>
          <a:blip r:embed="rId3"/>
          <a:stretch>
            <a:fillRect/>
          </a:stretch>
        </p:blipFill>
        <p:spPr>
          <a:xfrm>
            <a:off x="662607" y="3689361"/>
            <a:ext cx="8360269" cy="4540239"/>
          </a:xfrm>
          <a:prstGeom prst="rect">
            <a:avLst/>
          </a:prstGeom>
        </p:spPr>
      </p:pic>
      <p:pic>
        <p:nvPicPr>
          <p:cNvPr id="14" name="Picture 13">
            <a:extLst>
              <a:ext uri="{FF2B5EF4-FFF2-40B4-BE49-F238E27FC236}">
                <a16:creationId xmlns:a16="http://schemas.microsoft.com/office/drawing/2014/main" id="{71903D5B-2F98-AC53-33DB-D13D35467296}"/>
              </a:ext>
            </a:extLst>
          </p:cNvPr>
          <p:cNvPicPr>
            <a:picLocks noChangeAspect="1"/>
          </p:cNvPicPr>
          <p:nvPr/>
        </p:nvPicPr>
        <p:blipFill>
          <a:blip r:embed="rId4"/>
          <a:stretch>
            <a:fillRect/>
          </a:stretch>
        </p:blipFill>
        <p:spPr>
          <a:xfrm>
            <a:off x="12286923" y="7629441"/>
            <a:ext cx="2343477" cy="600159"/>
          </a:xfrm>
          <a:prstGeom prst="rect">
            <a:avLst/>
          </a:prstGeom>
        </p:spPr>
      </p:pic>
      <p:sp>
        <p:nvSpPr>
          <p:cNvPr id="2" name="Oval 1">
            <a:extLst>
              <a:ext uri="{FF2B5EF4-FFF2-40B4-BE49-F238E27FC236}">
                <a16:creationId xmlns:a16="http://schemas.microsoft.com/office/drawing/2014/main" id="{02E9D776-8B07-CABC-EFF8-8B671193A633}"/>
              </a:ext>
            </a:extLst>
          </p:cNvPr>
          <p:cNvSpPr/>
          <p:nvPr/>
        </p:nvSpPr>
        <p:spPr>
          <a:xfrm>
            <a:off x="324678" y="2913137"/>
            <a:ext cx="3690731" cy="85476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689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CD4B-2CE2-FE30-1376-4DBAD9D20A5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BC8F6C8-E42C-B230-977F-8D585105EBDD}"/>
              </a:ext>
            </a:extLst>
          </p:cNvPr>
          <p:cNvPicPr>
            <a:picLocks noChangeAspect="1"/>
          </p:cNvPicPr>
          <p:nvPr/>
        </p:nvPicPr>
        <p:blipFill>
          <a:blip r:embed="rId2"/>
          <a:stretch>
            <a:fillRect/>
          </a:stretch>
        </p:blipFill>
        <p:spPr>
          <a:xfrm>
            <a:off x="89452" y="0"/>
            <a:ext cx="14630400" cy="6716718"/>
          </a:xfrm>
          <a:prstGeom prst="rect">
            <a:avLst/>
          </a:prstGeom>
        </p:spPr>
      </p:pic>
      <p:pic>
        <p:nvPicPr>
          <p:cNvPr id="8" name="Picture 7">
            <a:extLst>
              <a:ext uri="{FF2B5EF4-FFF2-40B4-BE49-F238E27FC236}">
                <a16:creationId xmlns:a16="http://schemas.microsoft.com/office/drawing/2014/main" id="{32EB4A6D-2A78-82CF-12BE-D5CAAE2839AE}"/>
              </a:ext>
            </a:extLst>
          </p:cNvPr>
          <p:cNvPicPr>
            <a:picLocks noChangeAspect="1"/>
          </p:cNvPicPr>
          <p:nvPr/>
        </p:nvPicPr>
        <p:blipFill>
          <a:blip r:embed="rId3"/>
          <a:stretch>
            <a:fillRect/>
          </a:stretch>
        </p:blipFill>
        <p:spPr>
          <a:xfrm>
            <a:off x="3092709" y="4208721"/>
            <a:ext cx="9370380" cy="3921487"/>
          </a:xfrm>
          <a:prstGeom prst="rect">
            <a:avLst/>
          </a:prstGeom>
        </p:spPr>
      </p:pic>
      <p:sp>
        <p:nvSpPr>
          <p:cNvPr id="13" name="Oval 12">
            <a:extLst>
              <a:ext uri="{FF2B5EF4-FFF2-40B4-BE49-F238E27FC236}">
                <a16:creationId xmlns:a16="http://schemas.microsoft.com/office/drawing/2014/main" id="{5455C694-A0ED-9CCD-45DF-D0B1B715D5F1}"/>
              </a:ext>
            </a:extLst>
          </p:cNvPr>
          <p:cNvSpPr/>
          <p:nvPr/>
        </p:nvSpPr>
        <p:spPr>
          <a:xfrm>
            <a:off x="626165" y="3210339"/>
            <a:ext cx="6530009" cy="43732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5C51088-FCC0-BC18-B4A0-EDF25A8C6F2E}"/>
              </a:ext>
            </a:extLst>
          </p:cNvPr>
          <p:cNvPicPr>
            <a:picLocks noChangeAspect="1"/>
          </p:cNvPicPr>
          <p:nvPr/>
        </p:nvPicPr>
        <p:blipFill>
          <a:blip r:embed="rId4"/>
          <a:stretch>
            <a:fillRect/>
          </a:stretch>
        </p:blipFill>
        <p:spPr>
          <a:xfrm>
            <a:off x="12761843" y="7629441"/>
            <a:ext cx="1868557" cy="600159"/>
          </a:xfrm>
          <a:prstGeom prst="rect">
            <a:avLst/>
          </a:prstGeom>
        </p:spPr>
      </p:pic>
    </p:spTree>
    <p:extLst>
      <p:ext uri="{BB962C8B-B14F-4D97-AF65-F5344CB8AC3E}">
        <p14:creationId xmlns:p14="http://schemas.microsoft.com/office/powerpoint/2010/main" val="2956126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CF7C6-5652-12B7-8E5C-77505D9FEE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2CD8DB-55D7-BD0B-551D-85FCCCD7E550}"/>
              </a:ext>
            </a:extLst>
          </p:cNvPr>
          <p:cNvPicPr>
            <a:picLocks noChangeAspect="1"/>
          </p:cNvPicPr>
          <p:nvPr/>
        </p:nvPicPr>
        <p:blipFill>
          <a:blip r:embed="rId2"/>
          <a:stretch>
            <a:fillRect/>
          </a:stretch>
        </p:blipFill>
        <p:spPr>
          <a:xfrm>
            <a:off x="0" y="756441"/>
            <a:ext cx="14630400" cy="6716718"/>
          </a:xfrm>
          <a:prstGeom prst="rect">
            <a:avLst/>
          </a:prstGeom>
        </p:spPr>
      </p:pic>
      <p:sp>
        <p:nvSpPr>
          <p:cNvPr id="5" name="Oval 4">
            <a:extLst>
              <a:ext uri="{FF2B5EF4-FFF2-40B4-BE49-F238E27FC236}">
                <a16:creationId xmlns:a16="http://schemas.microsoft.com/office/drawing/2014/main" id="{9219A7F2-746B-910B-8135-A73403873CCE}"/>
              </a:ext>
            </a:extLst>
          </p:cNvPr>
          <p:cNvSpPr/>
          <p:nvPr/>
        </p:nvSpPr>
        <p:spPr>
          <a:xfrm>
            <a:off x="268356" y="5794514"/>
            <a:ext cx="3856383" cy="1390411"/>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5761D14-2960-B099-F58C-AC1571F63D96}"/>
              </a:ext>
            </a:extLst>
          </p:cNvPr>
          <p:cNvPicPr>
            <a:picLocks noChangeAspect="1"/>
          </p:cNvPicPr>
          <p:nvPr/>
        </p:nvPicPr>
        <p:blipFill>
          <a:blip r:embed="rId3"/>
          <a:stretch>
            <a:fillRect/>
          </a:stretch>
        </p:blipFill>
        <p:spPr>
          <a:xfrm>
            <a:off x="755374" y="1748095"/>
            <a:ext cx="8206690" cy="3648854"/>
          </a:xfrm>
          <a:prstGeom prst="rect">
            <a:avLst/>
          </a:prstGeom>
        </p:spPr>
      </p:pic>
      <p:pic>
        <p:nvPicPr>
          <p:cNvPr id="8" name="Picture 7">
            <a:extLst>
              <a:ext uri="{FF2B5EF4-FFF2-40B4-BE49-F238E27FC236}">
                <a16:creationId xmlns:a16="http://schemas.microsoft.com/office/drawing/2014/main" id="{455EEBE6-8AEA-A5B2-827C-F0CD866EF062}"/>
              </a:ext>
            </a:extLst>
          </p:cNvPr>
          <p:cNvPicPr>
            <a:picLocks noChangeAspect="1"/>
          </p:cNvPicPr>
          <p:nvPr/>
        </p:nvPicPr>
        <p:blipFill>
          <a:blip r:embed="rId4"/>
          <a:stretch>
            <a:fillRect/>
          </a:stretch>
        </p:blipFill>
        <p:spPr>
          <a:xfrm>
            <a:off x="4581581" y="4938921"/>
            <a:ext cx="7633609" cy="3153036"/>
          </a:xfrm>
          <a:prstGeom prst="rect">
            <a:avLst/>
          </a:prstGeom>
        </p:spPr>
      </p:pic>
      <p:cxnSp>
        <p:nvCxnSpPr>
          <p:cNvPr id="10" name="Straight Arrow Connector 9">
            <a:extLst>
              <a:ext uri="{FF2B5EF4-FFF2-40B4-BE49-F238E27FC236}">
                <a16:creationId xmlns:a16="http://schemas.microsoft.com/office/drawing/2014/main" id="{9DB88742-F6A1-F0E3-2F6E-CB95DCFE1AC3}"/>
              </a:ext>
            </a:extLst>
          </p:cNvPr>
          <p:cNvCxnSpPr>
            <a:cxnSpLocks/>
          </p:cNvCxnSpPr>
          <p:nvPr/>
        </p:nvCxnSpPr>
        <p:spPr>
          <a:xfrm flipV="1">
            <a:off x="1550773" y="5175716"/>
            <a:ext cx="0" cy="133972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078FF9-DB20-92D0-7B90-FD066D4AD08F}"/>
              </a:ext>
            </a:extLst>
          </p:cNvPr>
          <p:cNvCxnSpPr>
            <a:cxnSpLocks/>
          </p:cNvCxnSpPr>
          <p:nvPr/>
        </p:nvCxnSpPr>
        <p:spPr>
          <a:xfrm flipV="1">
            <a:off x="3965983" y="5396949"/>
            <a:ext cx="715347" cy="12561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C73657D-D707-22F3-6CAC-17549D3A6C4F}"/>
              </a:ext>
            </a:extLst>
          </p:cNvPr>
          <p:cNvPicPr>
            <a:picLocks noChangeAspect="1"/>
          </p:cNvPicPr>
          <p:nvPr/>
        </p:nvPicPr>
        <p:blipFill>
          <a:blip r:embed="rId5"/>
          <a:stretch>
            <a:fillRect/>
          </a:stretch>
        </p:blipFill>
        <p:spPr>
          <a:xfrm>
            <a:off x="12761843" y="7629441"/>
            <a:ext cx="1868557" cy="600159"/>
          </a:xfrm>
          <a:prstGeom prst="rect">
            <a:avLst/>
          </a:prstGeom>
        </p:spPr>
      </p:pic>
    </p:spTree>
    <p:extLst>
      <p:ext uri="{BB962C8B-B14F-4D97-AF65-F5344CB8AC3E}">
        <p14:creationId xmlns:p14="http://schemas.microsoft.com/office/powerpoint/2010/main" val="2605577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F4522-4660-D1E6-D1FB-3F5F9890F29F}"/>
              </a:ext>
            </a:extLst>
          </p:cNvPr>
          <p:cNvPicPr>
            <a:picLocks noChangeAspect="1"/>
          </p:cNvPicPr>
          <p:nvPr/>
        </p:nvPicPr>
        <p:blipFill>
          <a:blip r:embed="rId2"/>
          <a:stretch>
            <a:fillRect/>
          </a:stretch>
        </p:blipFill>
        <p:spPr>
          <a:xfrm>
            <a:off x="0" y="520097"/>
            <a:ext cx="14630400" cy="7189405"/>
          </a:xfrm>
          <a:prstGeom prst="rect">
            <a:avLst/>
          </a:prstGeom>
        </p:spPr>
      </p:pic>
      <p:pic>
        <p:nvPicPr>
          <p:cNvPr id="2" name="Picture 1">
            <a:extLst>
              <a:ext uri="{FF2B5EF4-FFF2-40B4-BE49-F238E27FC236}">
                <a16:creationId xmlns:a16="http://schemas.microsoft.com/office/drawing/2014/main" id="{E57D940F-8319-2B7A-02DD-709BC1DD6B73}"/>
              </a:ext>
            </a:extLst>
          </p:cNvPr>
          <p:cNvPicPr>
            <a:picLocks noChangeAspect="1"/>
          </p:cNvPicPr>
          <p:nvPr/>
        </p:nvPicPr>
        <p:blipFill>
          <a:blip r:embed="rId3"/>
          <a:stretch>
            <a:fillRect/>
          </a:stretch>
        </p:blipFill>
        <p:spPr>
          <a:xfrm>
            <a:off x="12761843" y="7709502"/>
            <a:ext cx="1868557" cy="520098"/>
          </a:xfrm>
          <a:prstGeom prst="rect">
            <a:avLst/>
          </a:prstGeom>
        </p:spPr>
      </p:pic>
    </p:spTree>
    <p:extLst>
      <p:ext uri="{BB962C8B-B14F-4D97-AF65-F5344CB8AC3E}">
        <p14:creationId xmlns:p14="http://schemas.microsoft.com/office/powerpoint/2010/main" val="241825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EA89B-9567-40F1-F3D5-DA9A70CF11DB}"/>
              </a:ext>
            </a:extLst>
          </p:cNvPr>
          <p:cNvPicPr>
            <a:picLocks noChangeAspect="1"/>
          </p:cNvPicPr>
          <p:nvPr/>
        </p:nvPicPr>
        <p:blipFill>
          <a:blip r:embed="rId2"/>
          <a:stretch>
            <a:fillRect/>
          </a:stretch>
        </p:blipFill>
        <p:spPr>
          <a:xfrm>
            <a:off x="0" y="737381"/>
            <a:ext cx="14630400" cy="6754838"/>
          </a:xfrm>
          <a:prstGeom prst="rect">
            <a:avLst/>
          </a:prstGeom>
        </p:spPr>
      </p:pic>
      <p:sp>
        <p:nvSpPr>
          <p:cNvPr id="2" name="Oval 1">
            <a:extLst>
              <a:ext uri="{FF2B5EF4-FFF2-40B4-BE49-F238E27FC236}">
                <a16:creationId xmlns:a16="http://schemas.microsoft.com/office/drawing/2014/main" id="{E99831D5-F70C-6590-AE08-0304D8FE1365}"/>
              </a:ext>
            </a:extLst>
          </p:cNvPr>
          <p:cNvSpPr/>
          <p:nvPr/>
        </p:nvSpPr>
        <p:spPr>
          <a:xfrm>
            <a:off x="4661452" y="1679713"/>
            <a:ext cx="1848679" cy="49695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BDA770F-6303-809F-C309-45200ACC2AB6}"/>
              </a:ext>
            </a:extLst>
          </p:cNvPr>
          <p:cNvSpPr txBox="1"/>
          <p:nvPr/>
        </p:nvSpPr>
        <p:spPr>
          <a:xfrm>
            <a:off x="6858000" y="2991678"/>
            <a:ext cx="4949687" cy="3657600"/>
          </a:xfrm>
          <a:prstGeom prst="rect">
            <a:avLst/>
          </a:prstGeom>
          <a:noFill/>
        </p:spPr>
        <p:txBody>
          <a:bodyPr wrap="square" rtlCol="0">
            <a:spAutoFit/>
          </a:bodyPr>
          <a:lstStyle/>
          <a:p>
            <a:endParaRPr lang="en-IN" dirty="0"/>
          </a:p>
        </p:txBody>
      </p:sp>
      <p:pic>
        <p:nvPicPr>
          <p:cNvPr id="15" name="Picture 14">
            <a:extLst>
              <a:ext uri="{FF2B5EF4-FFF2-40B4-BE49-F238E27FC236}">
                <a16:creationId xmlns:a16="http://schemas.microsoft.com/office/drawing/2014/main" id="{C41D6996-8681-B654-4F7D-D2C41A7B3A05}"/>
              </a:ext>
            </a:extLst>
          </p:cNvPr>
          <p:cNvPicPr>
            <a:picLocks noChangeAspect="1"/>
          </p:cNvPicPr>
          <p:nvPr/>
        </p:nvPicPr>
        <p:blipFill>
          <a:blip r:embed="rId3"/>
          <a:stretch>
            <a:fillRect/>
          </a:stretch>
        </p:blipFill>
        <p:spPr>
          <a:xfrm>
            <a:off x="6331226" y="2252106"/>
            <a:ext cx="6573167" cy="866896"/>
          </a:xfrm>
          <a:prstGeom prst="rect">
            <a:avLst/>
          </a:prstGeom>
        </p:spPr>
      </p:pic>
      <p:cxnSp>
        <p:nvCxnSpPr>
          <p:cNvPr id="17" name="Straight Arrow Connector 16">
            <a:extLst>
              <a:ext uri="{FF2B5EF4-FFF2-40B4-BE49-F238E27FC236}">
                <a16:creationId xmlns:a16="http://schemas.microsoft.com/office/drawing/2014/main" id="{9121FF84-9212-BC46-3774-B1FEFE398CCF}"/>
              </a:ext>
            </a:extLst>
          </p:cNvPr>
          <p:cNvCxnSpPr>
            <a:stCxn id="2" idx="6"/>
          </p:cNvCxnSpPr>
          <p:nvPr/>
        </p:nvCxnSpPr>
        <p:spPr>
          <a:xfrm>
            <a:off x="6510131" y="1928192"/>
            <a:ext cx="1023730" cy="3239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2A14BD7-75BF-0A0D-9578-B9573DAE3A1A}"/>
              </a:ext>
            </a:extLst>
          </p:cNvPr>
          <p:cNvPicPr>
            <a:picLocks noChangeAspect="1"/>
          </p:cNvPicPr>
          <p:nvPr/>
        </p:nvPicPr>
        <p:blipFill>
          <a:blip r:embed="rId4"/>
          <a:stretch>
            <a:fillRect/>
          </a:stretch>
        </p:blipFill>
        <p:spPr>
          <a:xfrm>
            <a:off x="12761843" y="7629441"/>
            <a:ext cx="1868557" cy="600159"/>
          </a:xfrm>
          <a:prstGeom prst="rect">
            <a:avLst/>
          </a:prstGeom>
        </p:spPr>
      </p:pic>
    </p:spTree>
    <p:extLst>
      <p:ext uri="{BB962C8B-B14F-4D97-AF65-F5344CB8AC3E}">
        <p14:creationId xmlns:p14="http://schemas.microsoft.com/office/powerpoint/2010/main" val="683499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E666B3-05DA-C4EF-8F60-893C822D02EA}"/>
              </a:ext>
            </a:extLst>
          </p:cNvPr>
          <p:cNvPicPr>
            <a:picLocks noChangeAspect="1"/>
          </p:cNvPicPr>
          <p:nvPr/>
        </p:nvPicPr>
        <p:blipFill>
          <a:blip r:embed="rId2"/>
          <a:stretch>
            <a:fillRect/>
          </a:stretch>
        </p:blipFill>
        <p:spPr>
          <a:xfrm>
            <a:off x="0" y="737381"/>
            <a:ext cx="14630400" cy="6754838"/>
          </a:xfrm>
          <a:prstGeom prst="rect">
            <a:avLst/>
          </a:prstGeom>
        </p:spPr>
      </p:pic>
      <p:pic>
        <p:nvPicPr>
          <p:cNvPr id="4" name="Picture 3">
            <a:extLst>
              <a:ext uri="{FF2B5EF4-FFF2-40B4-BE49-F238E27FC236}">
                <a16:creationId xmlns:a16="http://schemas.microsoft.com/office/drawing/2014/main" id="{279749F5-8CCD-CCEF-5695-84D550C502AD}"/>
              </a:ext>
            </a:extLst>
          </p:cNvPr>
          <p:cNvPicPr>
            <a:picLocks noChangeAspect="1"/>
          </p:cNvPicPr>
          <p:nvPr/>
        </p:nvPicPr>
        <p:blipFill>
          <a:blip r:embed="rId3"/>
          <a:stretch>
            <a:fillRect/>
          </a:stretch>
        </p:blipFill>
        <p:spPr>
          <a:xfrm>
            <a:off x="12553660" y="7749154"/>
            <a:ext cx="2076740" cy="400106"/>
          </a:xfrm>
          <a:prstGeom prst="rect">
            <a:avLst/>
          </a:prstGeom>
        </p:spPr>
      </p:pic>
    </p:spTree>
    <p:extLst>
      <p:ext uri="{BB962C8B-B14F-4D97-AF65-F5344CB8AC3E}">
        <p14:creationId xmlns:p14="http://schemas.microsoft.com/office/powerpoint/2010/main" val="2611157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55531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1"/>
          <p:cNvSpPr/>
          <p:nvPr/>
        </p:nvSpPr>
        <p:spPr>
          <a:xfrm>
            <a:off x="6280190" y="3145036"/>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FF7047"/>
                </a:solidFill>
                <a:latin typeface="Noto Serif SC Bold" pitchFamily="34" charset="0"/>
                <a:ea typeface="Noto Serif SC Bold" pitchFamily="34" charset="-122"/>
                <a:cs typeface="Noto Serif SC Bold" pitchFamily="34" charset="-120"/>
              </a:rPr>
              <a:t>Imagine</a:t>
            </a:r>
            <a:r>
              <a:rPr lang="en-US" sz="2650" b="1" dirty="0">
                <a:solidFill>
                  <a:srgbClr val="006747"/>
                </a:solidFill>
                <a:latin typeface="Noto Serif SC Bold" pitchFamily="34" charset="0"/>
                <a:ea typeface="Noto Serif SC Bold" pitchFamily="34" charset="-122"/>
                <a:cs typeface="Noto Serif SC Bold" pitchFamily="34" charset="-120"/>
              </a:rPr>
              <a:t> </a:t>
            </a:r>
            <a:endParaRPr lang="en-US" sz="2650" dirty="0"/>
          </a:p>
        </p:txBody>
      </p:sp>
      <p:sp>
        <p:nvSpPr>
          <p:cNvPr id="5" name="Text 2"/>
          <p:cNvSpPr/>
          <p:nvPr/>
        </p:nvSpPr>
        <p:spPr>
          <a:xfrm>
            <a:off x="6280190" y="3661053"/>
            <a:ext cx="7556421" cy="1275874"/>
          </a:xfrm>
          <a:prstGeom prst="rect">
            <a:avLst/>
          </a:prstGeom>
          <a:noFill/>
          <a:ln/>
        </p:spPr>
        <p:txBody>
          <a:bodyPr wrap="square" lIns="0" tIns="0" rIns="0" bIns="0" rtlCol="0" anchor="t"/>
          <a:lstStyle/>
          <a:p>
            <a:pPr marL="0" indent="0" algn="l">
              <a:lnSpc>
                <a:spcPts val="3300"/>
              </a:lnSpc>
              <a:buNone/>
            </a:pPr>
            <a:r>
              <a:rPr lang="en-US" sz="2650" b="1" dirty="0">
                <a:solidFill>
                  <a:srgbClr val="006747"/>
                </a:solidFill>
                <a:latin typeface="Noto Serif SC Bold" pitchFamily="34" charset="0"/>
                <a:ea typeface="Noto Serif SC Bold" pitchFamily="34" charset="-122"/>
                <a:cs typeface="Noto Serif SC Bold" pitchFamily="34" charset="-120"/>
              </a:rPr>
              <a:t>you're at your local tea shop, and the owner gets a “You’ve won cashback! Click here” UPI message.</a:t>
            </a:r>
            <a:endParaRPr lang="en-US" sz="2650" dirty="0"/>
          </a:p>
        </p:txBody>
      </p:sp>
      <p:sp>
        <p:nvSpPr>
          <p:cNvPr id="6" name="Text 3"/>
          <p:cNvSpPr/>
          <p:nvPr/>
        </p:nvSpPr>
        <p:spPr>
          <a:xfrm>
            <a:off x="6280190" y="5027652"/>
            <a:ext cx="7556421" cy="850583"/>
          </a:xfrm>
          <a:prstGeom prst="rect">
            <a:avLst/>
          </a:prstGeom>
          <a:noFill/>
          <a:ln/>
        </p:spPr>
        <p:txBody>
          <a:bodyPr wrap="square" lIns="0" tIns="0" rIns="0" bIns="0" rtlCol="0" anchor="t"/>
          <a:lstStyle/>
          <a:p>
            <a:pPr marL="0" indent="0" algn="l">
              <a:lnSpc>
                <a:spcPts val="3300"/>
              </a:lnSpc>
              <a:buNone/>
            </a:pPr>
            <a:r>
              <a:rPr lang="en-US" sz="2650" b="1" dirty="0">
                <a:solidFill>
                  <a:srgbClr val="006747"/>
                </a:solidFill>
                <a:latin typeface="Noto Serif SC Bold" pitchFamily="34" charset="0"/>
                <a:ea typeface="Noto Serif SC Bold" pitchFamily="34" charset="-122"/>
                <a:cs typeface="Noto Serif SC Bold" pitchFamily="34" charset="-120"/>
              </a:rPr>
              <a:t>One click later… ₹5,000 is gone. Instant shock, instant lesson..</a:t>
            </a:r>
            <a:endParaRPr lang="en-US" sz="2650" dirty="0"/>
          </a:p>
        </p:txBody>
      </p:sp>
      <p:pic>
        <p:nvPicPr>
          <p:cNvPr id="8" name="Picture 7">
            <a:extLst>
              <a:ext uri="{FF2B5EF4-FFF2-40B4-BE49-F238E27FC236}">
                <a16:creationId xmlns:a16="http://schemas.microsoft.com/office/drawing/2014/main" id="{3FC4F7C6-B059-8813-4095-32C7807DC6A9}"/>
              </a:ext>
            </a:extLst>
          </p:cNvPr>
          <p:cNvPicPr>
            <a:picLocks noChangeAspect="1"/>
          </p:cNvPicPr>
          <p:nvPr/>
        </p:nvPicPr>
        <p:blipFill>
          <a:blip r:embed="rId4"/>
          <a:stretch>
            <a:fillRect/>
          </a:stretch>
        </p:blipFill>
        <p:spPr>
          <a:xfrm>
            <a:off x="12286923" y="7629441"/>
            <a:ext cx="2343477" cy="6001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56724" y="358854"/>
            <a:ext cx="5214938" cy="407789"/>
          </a:xfrm>
          <a:prstGeom prst="rect">
            <a:avLst/>
          </a:prstGeom>
          <a:noFill/>
          <a:ln/>
        </p:spPr>
        <p:txBody>
          <a:bodyPr wrap="none" lIns="0" tIns="0" rIns="0" bIns="0" rtlCol="0" anchor="t"/>
          <a:lstStyle/>
          <a:p>
            <a:pPr marL="0" indent="0" algn="l">
              <a:lnSpc>
                <a:spcPts val="3200"/>
              </a:lnSpc>
              <a:buNone/>
            </a:pPr>
            <a:r>
              <a:rPr lang="en-US" sz="3200" b="1" dirty="0">
                <a:solidFill>
                  <a:srgbClr val="006747"/>
                </a:solidFill>
                <a:latin typeface="Noto Serif SC Bold" pitchFamily="34" charset="0"/>
                <a:ea typeface="Noto Serif SC Bold" pitchFamily="34" charset="-122"/>
                <a:cs typeface="Noto Serif SC Bold" pitchFamily="34" charset="-120"/>
              </a:rPr>
              <a:t>Impact and Measurable Results</a:t>
            </a:r>
            <a:endParaRPr lang="en-US" sz="3200" dirty="0"/>
          </a:p>
        </p:txBody>
      </p:sp>
      <p:sp>
        <p:nvSpPr>
          <p:cNvPr id="3" name="Text 1"/>
          <p:cNvSpPr/>
          <p:nvPr/>
        </p:nvSpPr>
        <p:spPr>
          <a:xfrm>
            <a:off x="456724" y="1092875"/>
            <a:ext cx="4463534" cy="430649"/>
          </a:xfrm>
          <a:prstGeom prst="rect">
            <a:avLst/>
          </a:prstGeom>
          <a:noFill/>
          <a:ln/>
        </p:spPr>
        <p:txBody>
          <a:bodyPr wrap="none" lIns="0" tIns="0" rIns="0" bIns="0" rtlCol="0" anchor="t"/>
          <a:lstStyle/>
          <a:p>
            <a:pPr marL="0" indent="0" algn="ctr">
              <a:lnSpc>
                <a:spcPts val="3350"/>
              </a:lnSpc>
              <a:buNone/>
            </a:pPr>
            <a:r>
              <a:rPr lang="en-US" sz="3350" b="1" dirty="0">
                <a:solidFill>
                  <a:srgbClr val="4B4A4A"/>
                </a:solidFill>
                <a:latin typeface="Noto Serif SC Bold" pitchFamily="34" charset="0"/>
                <a:ea typeface="Noto Serif SC Bold" pitchFamily="34" charset="-122"/>
                <a:cs typeface="Noto Serif SC Bold" pitchFamily="34" charset="-120"/>
              </a:rPr>
              <a:t>95%</a:t>
            </a:r>
            <a:endParaRPr lang="en-US" sz="3350" dirty="0"/>
          </a:p>
        </p:txBody>
      </p:sp>
      <p:sp>
        <p:nvSpPr>
          <p:cNvPr id="4" name="Text 2"/>
          <p:cNvSpPr/>
          <p:nvPr/>
        </p:nvSpPr>
        <p:spPr>
          <a:xfrm>
            <a:off x="1872853" y="1686639"/>
            <a:ext cx="1631275" cy="203835"/>
          </a:xfrm>
          <a:prstGeom prst="rect">
            <a:avLst/>
          </a:prstGeom>
          <a:noFill/>
          <a:ln/>
        </p:spPr>
        <p:txBody>
          <a:bodyPr wrap="none" lIns="0" tIns="0" rIns="0" bIns="0" rtlCol="0" anchor="t"/>
          <a:lstStyle/>
          <a:p>
            <a:pPr marL="0" indent="0" algn="ctr">
              <a:lnSpc>
                <a:spcPts val="1600"/>
              </a:lnSpc>
              <a:buNone/>
            </a:pPr>
            <a:r>
              <a:rPr lang="en-US" sz="1250" b="1" dirty="0">
                <a:solidFill>
                  <a:srgbClr val="4B4A4A"/>
                </a:solidFill>
                <a:latin typeface="Noto Serif SC Bold" pitchFamily="34" charset="0"/>
                <a:ea typeface="Noto Serif SC Bold" pitchFamily="34" charset="-122"/>
                <a:cs typeface="Noto Serif SC Bold" pitchFamily="34" charset="-120"/>
              </a:rPr>
              <a:t>Accuracy</a:t>
            </a:r>
            <a:endParaRPr lang="en-US" sz="1250" dirty="0"/>
          </a:p>
        </p:txBody>
      </p:sp>
      <p:sp>
        <p:nvSpPr>
          <p:cNvPr id="5" name="Text 3"/>
          <p:cNvSpPr/>
          <p:nvPr/>
        </p:nvSpPr>
        <p:spPr>
          <a:xfrm>
            <a:off x="456724" y="1968698"/>
            <a:ext cx="4463534" cy="208717"/>
          </a:xfrm>
          <a:prstGeom prst="rect">
            <a:avLst/>
          </a:prstGeom>
          <a:noFill/>
          <a:ln/>
        </p:spPr>
        <p:txBody>
          <a:bodyPr wrap="none" lIns="0" tIns="0" rIns="0" bIns="0" rtlCol="0" anchor="t"/>
          <a:lstStyle/>
          <a:p>
            <a:pPr marL="0" indent="0" algn="ctr">
              <a:lnSpc>
                <a:spcPts val="1600"/>
              </a:lnSpc>
              <a:buNone/>
            </a:pPr>
            <a:r>
              <a:rPr lang="en-US" sz="1000" b="1" dirty="0">
                <a:solidFill>
                  <a:srgbClr val="4B4A4A"/>
                </a:solidFill>
                <a:latin typeface="Geist" pitchFamily="34" charset="0"/>
                <a:ea typeface="Geist" pitchFamily="34" charset="-122"/>
                <a:cs typeface="Geist" pitchFamily="34" charset="-120"/>
              </a:rPr>
              <a:t>High precision in financial information delivery.</a:t>
            </a:r>
            <a:endParaRPr lang="en-US" sz="1000" b="1" dirty="0"/>
          </a:p>
        </p:txBody>
      </p:sp>
      <p:sp>
        <p:nvSpPr>
          <p:cNvPr id="6" name="Text 4"/>
          <p:cNvSpPr/>
          <p:nvPr/>
        </p:nvSpPr>
        <p:spPr>
          <a:xfrm>
            <a:off x="5083373" y="1092875"/>
            <a:ext cx="4463534" cy="430649"/>
          </a:xfrm>
          <a:prstGeom prst="rect">
            <a:avLst/>
          </a:prstGeom>
          <a:noFill/>
          <a:ln/>
        </p:spPr>
        <p:txBody>
          <a:bodyPr wrap="none" lIns="0" tIns="0" rIns="0" bIns="0" rtlCol="0" anchor="t"/>
          <a:lstStyle/>
          <a:p>
            <a:pPr marL="0" indent="0" algn="ctr">
              <a:lnSpc>
                <a:spcPts val="3350"/>
              </a:lnSpc>
              <a:buNone/>
            </a:pPr>
            <a:r>
              <a:rPr lang="en-US" sz="3350" b="1" dirty="0">
                <a:solidFill>
                  <a:srgbClr val="4B4A4A"/>
                </a:solidFill>
                <a:latin typeface="Noto Serif SC Bold" pitchFamily="34" charset="0"/>
                <a:ea typeface="Noto Serif SC Bold" pitchFamily="34" charset="-122"/>
                <a:cs typeface="Noto Serif SC Bold" pitchFamily="34" charset="-120"/>
              </a:rPr>
              <a:t>60%</a:t>
            </a:r>
            <a:endParaRPr lang="en-US" sz="3350" dirty="0"/>
          </a:p>
        </p:txBody>
      </p:sp>
      <p:sp>
        <p:nvSpPr>
          <p:cNvPr id="7" name="Text 5"/>
          <p:cNvSpPr/>
          <p:nvPr/>
        </p:nvSpPr>
        <p:spPr>
          <a:xfrm>
            <a:off x="6293525" y="1686639"/>
            <a:ext cx="2043113" cy="203835"/>
          </a:xfrm>
          <a:prstGeom prst="rect">
            <a:avLst/>
          </a:prstGeom>
          <a:noFill/>
          <a:ln/>
        </p:spPr>
        <p:txBody>
          <a:bodyPr wrap="none" lIns="0" tIns="0" rIns="0" bIns="0" rtlCol="0" anchor="t"/>
          <a:lstStyle/>
          <a:p>
            <a:pPr marL="0" indent="0" algn="ctr">
              <a:lnSpc>
                <a:spcPts val="1600"/>
              </a:lnSpc>
              <a:buNone/>
            </a:pPr>
            <a:r>
              <a:rPr lang="en-US" sz="1250" b="1" dirty="0">
                <a:solidFill>
                  <a:srgbClr val="4B4A4A"/>
                </a:solidFill>
                <a:latin typeface="Noto Serif SC Bold" pitchFamily="34" charset="0"/>
                <a:ea typeface="Noto Serif SC Bold" pitchFamily="34" charset="-122"/>
                <a:cs typeface="Noto Serif SC Bold" pitchFamily="34" charset="-120"/>
              </a:rPr>
              <a:t>Hallucination Reduction</a:t>
            </a:r>
            <a:endParaRPr lang="en-US" sz="1250" dirty="0"/>
          </a:p>
        </p:txBody>
      </p:sp>
      <p:sp>
        <p:nvSpPr>
          <p:cNvPr id="8" name="Text 6"/>
          <p:cNvSpPr/>
          <p:nvPr/>
        </p:nvSpPr>
        <p:spPr>
          <a:xfrm>
            <a:off x="5083373" y="1968698"/>
            <a:ext cx="4463534" cy="208717"/>
          </a:xfrm>
          <a:prstGeom prst="rect">
            <a:avLst/>
          </a:prstGeom>
          <a:noFill/>
          <a:ln/>
        </p:spPr>
        <p:txBody>
          <a:bodyPr wrap="none" lIns="0" tIns="0" rIns="0" bIns="0" rtlCol="0" anchor="t"/>
          <a:lstStyle/>
          <a:p>
            <a:pPr marL="0" indent="0" algn="ctr">
              <a:lnSpc>
                <a:spcPts val="1600"/>
              </a:lnSpc>
              <a:buNone/>
            </a:pPr>
            <a:r>
              <a:rPr lang="en-US" sz="1000" b="1" dirty="0">
                <a:solidFill>
                  <a:srgbClr val="4B4A4A"/>
                </a:solidFill>
                <a:latin typeface="Geist" pitchFamily="34" charset="0"/>
                <a:ea typeface="Geist" pitchFamily="34" charset="-122"/>
                <a:cs typeface="Geist" pitchFamily="34" charset="-120"/>
              </a:rPr>
              <a:t>Significant decrease in fabricated responses.</a:t>
            </a:r>
            <a:endParaRPr lang="en-US" sz="1000" b="1" dirty="0"/>
          </a:p>
        </p:txBody>
      </p:sp>
      <p:sp>
        <p:nvSpPr>
          <p:cNvPr id="9" name="Text 7"/>
          <p:cNvSpPr/>
          <p:nvPr/>
        </p:nvSpPr>
        <p:spPr>
          <a:xfrm>
            <a:off x="9710023" y="1092875"/>
            <a:ext cx="4463653" cy="430649"/>
          </a:xfrm>
          <a:prstGeom prst="rect">
            <a:avLst/>
          </a:prstGeom>
          <a:noFill/>
          <a:ln/>
        </p:spPr>
        <p:txBody>
          <a:bodyPr wrap="none" lIns="0" tIns="0" rIns="0" bIns="0" rtlCol="0" anchor="t"/>
          <a:lstStyle/>
          <a:p>
            <a:pPr marL="0" indent="0" algn="ctr">
              <a:lnSpc>
                <a:spcPts val="3350"/>
              </a:lnSpc>
              <a:buNone/>
            </a:pPr>
            <a:r>
              <a:rPr lang="en-US" sz="3350" b="1" dirty="0">
                <a:solidFill>
                  <a:srgbClr val="4B4A4A"/>
                </a:solidFill>
                <a:latin typeface="Noto Serif SC Bold" pitchFamily="34" charset="0"/>
                <a:ea typeface="Noto Serif SC Bold" pitchFamily="34" charset="-122"/>
                <a:cs typeface="Noto Serif SC Bold" pitchFamily="34" charset="-120"/>
              </a:rPr>
              <a:t>100%</a:t>
            </a:r>
            <a:endParaRPr lang="en-US" sz="3350" dirty="0"/>
          </a:p>
        </p:txBody>
      </p:sp>
      <p:sp>
        <p:nvSpPr>
          <p:cNvPr id="10" name="Text 8"/>
          <p:cNvSpPr/>
          <p:nvPr/>
        </p:nvSpPr>
        <p:spPr>
          <a:xfrm>
            <a:off x="11070788" y="1686639"/>
            <a:ext cx="1742123" cy="203835"/>
          </a:xfrm>
          <a:prstGeom prst="rect">
            <a:avLst/>
          </a:prstGeom>
          <a:noFill/>
          <a:ln/>
        </p:spPr>
        <p:txBody>
          <a:bodyPr wrap="none" lIns="0" tIns="0" rIns="0" bIns="0" rtlCol="0" anchor="t"/>
          <a:lstStyle/>
          <a:p>
            <a:pPr marL="0" indent="0" algn="ctr">
              <a:lnSpc>
                <a:spcPts val="1600"/>
              </a:lnSpc>
              <a:buNone/>
            </a:pPr>
            <a:r>
              <a:rPr lang="en-US" sz="1250" b="1" dirty="0">
                <a:solidFill>
                  <a:srgbClr val="4B4A4A"/>
                </a:solidFill>
                <a:latin typeface="Noto Serif SC Bold" pitchFamily="34" charset="0"/>
                <a:ea typeface="Noto Serif SC Bold" pitchFamily="34" charset="-122"/>
                <a:cs typeface="Noto Serif SC Bold" pitchFamily="34" charset="-120"/>
              </a:rPr>
              <a:t>Verified Calculations</a:t>
            </a:r>
            <a:endParaRPr lang="en-US" sz="1250" dirty="0"/>
          </a:p>
        </p:txBody>
      </p:sp>
      <p:sp>
        <p:nvSpPr>
          <p:cNvPr id="11" name="Text 9"/>
          <p:cNvSpPr/>
          <p:nvPr/>
        </p:nvSpPr>
        <p:spPr>
          <a:xfrm>
            <a:off x="9710023" y="1968698"/>
            <a:ext cx="4463653" cy="208717"/>
          </a:xfrm>
          <a:prstGeom prst="rect">
            <a:avLst/>
          </a:prstGeom>
          <a:noFill/>
          <a:ln/>
        </p:spPr>
        <p:txBody>
          <a:bodyPr wrap="none" lIns="0" tIns="0" rIns="0" bIns="0" rtlCol="0" anchor="t"/>
          <a:lstStyle/>
          <a:p>
            <a:pPr marL="0" indent="0" algn="ctr">
              <a:lnSpc>
                <a:spcPts val="1600"/>
              </a:lnSpc>
              <a:buNone/>
            </a:pPr>
            <a:r>
              <a:rPr lang="en-US" sz="1000" b="1" dirty="0">
                <a:solidFill>
                  <a:srgbClr val="4B4A4A"/>
                </a:solidFill>
                <a:latin typeface="Geist" pitchFamily="34" charset="0"/>
                <a:ea typeface="Geist" pitchFamily="34" charset="-122"/>
                <a:cs typeface="Geist" pitchFamily="34" charset="-120"/>
              </a:rPr>
              <a:t>Accurate EMI and financial calculations.</a:t>
            </a:r>
            <a:endParaRPr lang="en-US" sz="1000" b="1" dirty="0"/>
          </a:p>
        </p:txBody>
      </p:sp>
      <p:pic>
        <p:nvPicPr>
          <p:cNvPr id="12" name="Image 0" descr="preencoded.png"/>
          <p:cNvPicPr>
            <a:picLocks noChangeAspect="1"/>
          </p:cNvPicPr>
          <p:nvPr/>
        </p:nvPicPr>
        <p:blipFill>
          <a:blip r:embed="rId3"/>
          <a:stretch>
            <a:fillRect/>
          </a:stretch>
        </p:blipFill>
        <p:spPr>
          <a:xfrm>
            <a:off x="2017168" y="2335648"/>
            <a:ext cx="10148328" cy="5683021"/>
          </a:xfrm>
          <a:prstGeom prst="rect">
            <a:avLst/>
          </a:prstGeom>
        </p:spPr>
      </p:pic>
      <p:pic>
        <p:nvPicPr>
          <p:cNvPr id="13" name="Picture 12">
            <a:extLst>
              <a:ext uri="{FF2B5EF4-FFF2-40B4-BE49-F238E27FC236}">
                <a16:creationId xmlns:a16="http://schemas.microsoft.com/office/drawing/2014/main" id="{93D9A61B-7C32-3B26-A8CA-92FE804D8149}"/>
              </a:ext>
            </a:extLst>
          </p:cNvPr>
          <p:cNvPicPr>
            <a:picLocks noChangeAspect="1"/>
          </p:cNvPicPr>
          <p:nvPr/>
        </p:nvPicPr>
        <p:blipFill>
          <a:blip r:embed="rId4"/>
          <a:stretch>
            <a:fillRect/>
          </a:stretch>
        </p:blipFill>
        <p:spPr>
          <a:xfrm>
            <a:off x="12286923" y="7629441"/>
            <a:ext cx="2343477" cy="60015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554712" y="435888"/>
            <a:ext cx="5378648" cy="495419"/>
          </a:xfrm>
          <a:prstGeom prst="rect">
            <a:avLst/>
          </a:prstGeom>
          <a:noFill/>
          <a:ln/>
        </p:spPr>
        <p:txBody>
          <a:bodyPr wrap="none" lIns="0" tIns="0" rIns="0" bIns="0" rtlCol="0" anchor="t"/>
          <a:lstStyle/>
          <a:p>
            <a:pPr marL="0" indent="0" algn="l">
              <a:lnSpc>
                <a:spcPts val="3900"/>
              </a:lnSpc>
              <a:buNone/>
            </a:pPr>
            <a:r>
              <a:rPr lang="en-US" sz="3100" b="1" dirty="0">
                <a:solidFill>
                  <a:srgbClr val="006747"/>
                </a:solidFill>
                <a:latin typeface="Noto Serif SC Bold" pitchFamily="34" charset="0"/>
                <a:ea typeface="Noto Serif SC Bold" pitchFamily="34" charset="-122"/>
                <a:cs typeface="Noto Serif SC Bold" pitchFamily="34" charset="-120"/>
              </a:rPr>
              <a:t>Challenges &amp; Future Scope</a:t>
            </a:r>
            <a:endParaRPr lang="en-US" sz="3100" dirty="0"/>
          </a:p>
        </p:txBody>
      </p:sp>
      <p:sp>
        <p:nvSpPr>
          <p:cNvPr id="17" name="Text 14"/>
          <p:cNvSpPr/>
          <p:nvPr/>
        </p:nvSpPr>
        <p:spPr>
          <a:xfrm>
            <a:off x="7979243" y="535067"/>
            <a:ext cx="3170396" cy="396240"/>
          </a:xfrm>
          <a:prstGeom prst="rect">
            <a:avLst/>
          </a:prstGeom>
          <a:noFill/>
          <a:ln/>
        </p:spPr>
        <p:txBody>
          <a:bodyPr wrap="none" lIns="0" tIns="0" rIns="0" bIns="0" rtlCol="0" anchor="t"/>
          <a:lstStyle/>
          <a:p>
            <a:pPr marL="0" indent="0" algn="l">
              <a:lnSpc>
                <a:spcPts val="3100"/>
              </a:lnSpc>
              <a:buNone/>
            </a:pPr>
            <a:r>
              <a:rPr lang="en-US" sz="3100" b="1" dirty="0">
                <a:solidFill>
                  <a:srgbClr val="006747"/>
                </a:solidFill>
                <a:latin typeface="Noto Serif SC Bold" pitchFamily="34" charset="0"/>
                <a:ea typeface="Noto Serif SC Bold" pitchFamily="34" charset="-122"/>
                <a:cs typeface="Noto Serif SC Bold" pitchFamily="34" charset="-120"/>
              </a:rPr>
              <a:t>Future Milestones</a:t>
            </a:r>
            <a:endParaRPr lang="en-US" sz="3100" dirty="0"/>
          </a:p>
        </p:txBody>
      </p:sp>
      <p:pic>
        <p:nvPicPr>
          <p:cNvPr id="30" name="Picture 29">
            <a:extLst>
              <a:ext uri="{FF2B5EF4-FFF2-40B4-BE49-F238E27FC236}">
                <a16:creationId xmlns:a16="http://schemas.microsoft.com/office/drawing/2014/main" id="{6901C719-B08C-1C67-D3A2-5D0C77CE0F2E}"/>
              </a:ext>
            </a:extLst>
          </p:cNvPr>
          <p:cNvPicPr>
            <a:picLocks noChangeAspect="1"/>
          </p:cNvPicPr>
          <p:nvPr/>
        </p:nvPicPr>
        <p:blipFill>
          <a:blip r:embed="rId3"/>
          <a:srcRect l="11747" t="21622" r="10834" b="17165"/>
          <a:stretch>
            <a:fillRect/>
          </a:stretch>
        </p:blipFill>
        <p:spPr>
          <a:xfrm>
            <a:off x="7979243" y="1106052"/>
            <a:ext cx="5110592" cy="2065785"/>
          </a:xfrm>
          <a:prstGeom prst="rect">
            <a:avLst/>
          </a:prstGeom>
        </p:spPr>
      </p:pic>
      <p:pic>
        <p:nvPicPr>
          <p:cNvPr id="31" name="Picture 30">
            <a:extLst>
              <a:ext uri="{FF2B5EF4-FFF2-40B4-BE49-F238E27FC236}">
                <a16:creationId xmlns:a16="http://schemas.microsoft.com/office/drawing/2014/main" id="{B473BE73-065D-4730-3F91-5CE188A1794C}"/>
              </a:ext>
            </a:extLst>
          </p:cNvPr>
          <p:cNvPicPr>
            <a:picLocks noChangeAspect="1"/>
          </p:cNvPicPr>
          <p:nvPr/>
        </p:nvPicPr>
        <p:blipFill>
          <a:blip r:embed="rId4"/>
          <a:srcRect l="12630" t="26623" r="12392" b="21755"/>
          <a:stretch>
            <a:fillRect/>
          </a:stretch>
        </p:blipFill>
        <p:spPr>
          <a:xfrm>
            <a:off x="7979243" y="3309730"/>
            <a:ext cx="5110591" cy="2333894"/>
          </a:xfrm>
          <a:prstGeom prst="rect">
            <a:avLst/>
          </a:prstGeom>
        </p:spPr>
      </p:pic>
      <p:pic>
        <p:nvPicPr>
          <p:cNvPr id="32" name="Picture 31">
            <a:extLst>
              <a:ext uri="{FF2B5EF4-FFF2-40B4-BE49-F238E27FC236}">
                <a16:creationId xmlns:a16="http://schemas.microsoft.com/office/drawing/2014/main" id="{5FE453F6-74E1-E00E-8402-80DC2639B358}"/>
              </a:ext>
            </a:extLst>
          </p:cNvPr>
          <p:cNvPicPr>
            <a:picLocks noChangeAspect="1"/>
          </p:cNvPicPr>
          <p:nvPr/>
        </p:nvPicPr>
        <p:blipFill>
          <a:blip r:embed="rId5"/>
          <a:srcRect l="6915" t="21426" r="7486" b="21756"/>
          <a:stretch>
            <a:fillRect/>
          </a:stretch>
        </p:blipFill>
        <p:spPr>
          <a:xfrm>
            <a:off x="7979242" y="5781516"/>
            <a:ext cx="5110591" cy="2006963"/>
          </a:xfrm>
          <a:prstGeom prst="rect">
            <a:avLst/>
          </a:prstGeom>
        </p:spPr>
      </p:pic>
      <p:pic>
        <p:nvPicPr>
          <p:cNvPr id="34" name="Picture 33">
            <a:extLst>
              <a:ext uri="{FF2B5EF4-FFF2-40B4-BE49-F238E27FC236}">
                <a16:creationId xmlns:a16="http://schemas.microsoft.com/office/drawing/2014/main" id="{6B6BF107-7107-A02E-78F9-087AAF1F4DC6}"/>
              </a:ext>
            </a:extLst>
          </p:cNvPr>
          <p:cNvPicPr>
            <a:picLocks noChangeAspect="1"/>
          </p:cNvPicPr>
          <p:nvPr/>
        </p:nvPicPr>
        <p:blipFill>
          <a:blip r:embed="rId6"/>
          <a:stretch>
            <a:fillRect/>
          </a:stretch>
        </p:blipFill>
        <p:spPr>
          <a:xfrm>
            <a:off x="12861235" y="7788479"/>
            <a:ext cx="1769165" cy="441121"/>
          </a:xfrm>
          <a:prstGeom prst="rect">
            <a:avLst/>
          </a:prstGeom>
        </p:spPr>
      </p:pic>
      <p:pic>
        <p:nvPicPr>
          <p:cNvPr id="36" name="Picture 35">
            <a:extLst>
              <a:ext uri="{FF2B5EF4-FFF2-40B4-BE49-F238E27FC236}">
                <a16:creationId xmlns:a16="http://schemas.microsoft.com/office/drawing/2014/main" id="{913957EC-DF93-E229-FE36-AE92E5B9C942}"/>
              </a:ext>
            </a:extLst>
          </p:cNvPr>
          <p:cNvPicPr>
            <a:picLocks noChangeAspect="1"/>
          </p:cNvPicPr>
          <p:nvPr/>
        </p:nvPicPr>
        <p:blipFill>
          <a:blip r:embed="rId7"/>
          <a:srcRect l="18104" t="16162" r="19122" b="16196"/>
          <a:stretch>
            <a:fillRect/>
          </a:stretch>
        </p:blipFill>
        <p:spPr>
          <a:xfrm>
            <a:off x="554714" y="1106054"/>
            <a:ext cx="4881992" cy="1875686"/>
          </a:xfrm>
          <a:prstGeom prst="rect">
            <a:avLst/>
          </a:prstGeom>
        </p:spPr>
      </p:pic>
      <p:pic>
        <p:nvPicPr>
          <p:cNvPr id="40" name="Picture 39">
            <a:extLst>
              <a:ext uri="{FF2B5EF4-FFF2-40B4-BE49-F238E27FC236}">
                <a16:creationId xmlns:a16="http://schemas.microsoft.com/office/drawing/2014/main" id="{A9549713-183D-6DC5-8439-9A86D880E3FF}"/>
              </a:ext>
            </a:extLst>
          </p:cNvPr>
          <p:cNvPicPr>
            <a:picLocks noChangeAspect="1"/>
          </p:cNvPicPr>
          <p:nvPr/>
        </p:nvPicPr>
        <p:blipFill>
          <a:blip r:embed="rId8"/>
          <a:srcRect l="17368" t="18095" r="17633" b="17590"/>
          <a:stretch>
            <a:fillRect/>
          </a:stretch>
        </p:blipFill>
        <p:spPr>
          <a:xfrm>
            <a:off x="554711" y="5786749"/>
            <a:ext cx="4881993" cy="2006963"/>
          </a:xfrm>
          <a:prstGeom prst="rect">
            <a:avLst/>
          </a:prstGeom>
        </p:spPr>
      </p:pic>
      <p:pic>
        <p:nvPicPr>
          <p:cNvPr id="41" name="Picture 40">
            <a:extLst>
              <a:ext uri="{FF2B5EF4-FFF2-40B4-BE49-F238E27FC236}">
                <a16:creationId xmlns:a16="http://schemas.microsoft.com/office/drawing/2014/main" id="{D078CE01-21AC-A390-C4F7-BB6F1DD4C596}"/>
              </a:ext>
            </a:extLst>
          </p:cNvPr>
          <p:cNvPicPr>
            <a:picLocks noChangeAspect="1"/>
          </p:cNvPicPr>
          <p:nvPr/>
        </p:nvPicPr>
        <p:blipFill>
          <a:blip r:embed="rId9"/>
          <a:srcRect l="14021" t="13440" r="14156" b="13440"/>
          <a:stretch>
            <a:fillRect/>
          </a:stretch>
        </p:blipFill>
        <p:spPr>
          <a:xfrm>
            <a:off x="554711" y="3124865"/>
            <a:ext cx="4881992" cy="25187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5295" y="357783"/>
            <a:ext cx="5812274" cy="406598"/>
          </a:xfrm>
          <a:prstGeom prst="rect">
            <a:avLst/>
          </a:prstGeom>
          <a:noFill/>
          <a:ln/>
        </p:spPr>
        <p:txBody>
          <a:bodyPr wrap="none" lIns="0" tIns="0" rIns="0" bIns="0" rtlCol="0" anchor="t"/>
          <a:lstStyle/>
          <a:p>
            <a:pPr marL="0" indent="0" algn="l">
              <a:lnSpc>
                <a:spcPts val="3200"/>
              </a:lnSpc>
              <a:buNone/>
            </a:pPr>
            <a:r>
              <a:rPr lang="en-US" sz="2800" b="1" dirty="0">
                <a:solidFill>
                  <a:srgbClr val="006747"/>
                </a:solidFill>
                <a:latin typeface="Noto Serif SC Bold" pitchFamily="34" charset="0"/>
                <a:ea typeface="Noto Serif SC Bold" pitchFamily="34" charset="-122"/>
                <a:cs typeface="Noto Serif SC Bold" pitchFamily="34" charset="-120"/>
              </a:rPr>
              <a:t>The Financial Literacy Gap in India</a:t>
            </a:r>
            <a:endParaRPr lang="en-US" sz="2800" dirty="0"/>
          </a:p>
        </p:txBody>
      </p:sp>
      <p:sp>
        <p:nvSpPr>
          <p:cNvPr id="3" name="Text 1"/>
          <p:cNvSpPr/>
          <p:nvPr/>
        </p:nvSpPr>
        <p:spPr>
          <a:xfrm>
            <a:off x="455295" y="1089541"/>
            <a:ext cx="1951673" cy="243840"/>
          </a:xfrm>
          <a:prstGeom prst="rect">
            <a:avLst/>
          </a:prstGeom>
          <a:noFill/>
          <a:ln/>
        </p:spPr>
        <p:txBody>
          <a:bodyPr wrap="none" lIns="0" tIns="0" rIns="0" bIns="0" rtlCol="0" anchor="t"/>
          <a:lstStyle/>
          <a:p>
            <a:pPr marL="0" indent="0" algn="l">
              <a:lnSpc>
                <a:spcPts val="1900"/>
              </a:lnSpc>
              <a:buNone/>
            </a:pPr>
            <a:r>
              <a:rPr lang="en-US" sz="2000" b="1" dirty="0">
                <a:solidFill>
                  <a:srgbClr val="006747"/>
                </a:solidFill>
                <a:latin typeface="Noto Serif SC Bold" pitchFamily="34" charset="0"/>
                <a:ea typeface="Noto Serif SC Bold" pitchFamily="34" charset="-122"/>
                <a:cs typeface="Noto Serif SC Bold" pitchFamily="34" charset="-120"/>
              </a:rPr>
              <a:t>Digital India</a:t>
            </a:r>
            <a:endParaRPr lang="en-US" sz="2000" dirty="0"/>
          </a:p>
        </p:txBody>
      </p:sp>
      <p:sp>
        <p:nvSpPr>
          <p:cNvPr id="4" name="Text 2"/>
          <p:cNvSpPr/>
          <p:nvPr/>
        </p:nvSpPr>
        <p:spPr>
          <a:xfrm>
            <a:off x="455295" y="1463397"/>
            <a:ext cx="6701195" cy="208121"/>
          </a:xfrm>
          <a:prstGeom prst="rect">
            <a:avLst/>
          </a:prstGeom>
          <a:noFill/>
          <a:ln/>
        </p:spPr>
        <p:txBody>
          <a:bodyPr wrap="none" lIns="0" tIns="0" rIns="0" bIns="0" rtlCol="0" anchor="t"/>
          <a:lstStyle/>
          <a:p>
            <a:pPr marL="0" indent="0" algn="l">
              <a:lnSpc>
                <a:spcPts val="1600"/>
              </a:lnSpc>
              <a:buNone/>
            </a:pPr>
            <a:r>
              <a:rPr lang="en-US" b="1" dirty="0">
                <a:solidFill>
                  <a:srgbClr val="4B4A4A"/>
                </a:solidFill>
                <a:latin typeface="Geist" pitchFamily="34" charset="0"/>
                <a:ea typeface="Geist" pitchFamily="34" charset="-122"/>
                <a:cs typeface="Geist" pitchFamily="34" charset="-120"/>
              </a:rPr>
              <a:t>Rapid adoption of digital transactions and UPI apps.</a:t>
            </a:r>
            <a:endParaRPr lang="en-US" b="1" dirty="0"/>
          </a:p>
        </p:txBody>
      </p:sp>
      <p:pic>
        <p:nvPicPr>
          <p:cNvPr id="5" name="Image 0" descr="preencoded.png"/>
          <p:cNvPicPr>
            <a:picLocks noChangeAspect="1"/>
          </p:cNvPicPr>
          <p:nvPr/>
        </p:nvPicPr>
        <p:blipFill>
          <a:blip r:embed="rId3"/>
          <a:stretch>
            <a:fillRect/>
          </a:stretch>
        </p:blipFill>
        <p:spPr>
          <a:xfrm>
            <a:off x="447675" y="1980140"/>
            <a:ext cx="6539534" cy="4316721"/>
          </a:xfrm>
          <a:prstGeom prst="rect">
            <a:avLst/>
          </a:prstGeom>
        </p:spPr>
      </p:pic>
      <p:sp>
        <p:nvSpPr>
          <p:cNvPr id="6" name="Text 3"/>
          <p:cNvSpPr/>
          <p:nvPr/>
        </p:nvSpPr>
        <p:spPr>
          <a:xfrm>
            <a:off x="7481530" y="1089541"/>
            <a:ext cx="1951673" cy="243840"/>
          </a:xfrm>
          <a:prstGeom prst="rect">
            <a:avLst/>
          </a:prstGeom>
          <a:noFill/>
          <a:ln/>
        </p:spPr>
        <p:txBody>
          <a:bodyPr wrap="none" lIns="0" tIns="0" rIns="0" bIns="0" rtlCol="0" anchor="t"/>
          <a:lstStyle/>
          <a:p>
            <a:pPr marL="0" indent="0" algn="l">
              <a:lnSpc>
                <a:spcPts val="1900"/>
              </a:lnSpc>
              <a:buNone/>
            </a:pPr>
            <a:r>
              <a:rPr lang="en-US" sz="2000" b="1" dirty="0">
                <a:solidFill>
                  <a:srgbClr val="006747"/>
                </a:solidFill>
                <a:latin typeface="Noto Serif SC Bold" pitchFamily="34" charset="0"/>
                <a:ea typeface="Noto Serif SC Bold" pitchFamily="34" charset="-122"/>
                <a:cs typeface="Noto Serif SC Bold" pitchFamily="34" charset="-120"/>
              </a:rPr>
              <a:t>Confused Citizen</a:t>
            </a:r>
            <a:endParaRPr lang="en-US" sz="2000" dirty="0"/>
          </a:p>
        </p:txBody>
      </p:sp>
      <p:sp>
        <p:nvSpPr>
          <p:cNvPr id="7" name="Text 4"/>
          <p:cNvSpPr/>
          <p:nvPr/>
        </p:nvSpPr>
        <p:spPr>
          <a:xfrm>
            <a:off x="7481530" y="1463397"/>
            <a:ext cx="6701195" cy="208121"/>
          </a:xfrm>
          <a:prstGeom prst="rect">
            <a:avLst/>
          </a:prstGeom>
          <a:noFill/>
          <a:ln/>
        </p:spPr>
        <p:txBody>
          <a:bodyPr wrap="none" lIns="0" tIns="0" rIns="0" bIns="0" rtlCol="0" anchor="t"/>
          <a:lstStyle/>
          <a:p>
            <a:pPr marL="0" indent="0" algn="l">
              <a:lnSpc>
                <a:spcPts val="1600"/>
              </a:lnSpc>
              <a:buNone/>
            </a:pPr>
            <a:r>
              <a:rPr lang="en-US" b="1" dirty="0">
                <a:solidFill>
                  <a:srgbClr val="4B4A4A"/>
                </a:solidFill>
                <a:latin typeface="Geist" pitchFamily="34" charset="0"/>
                <a:ea typeface="Geist" pitchFamily="34" charset="-122"/>
                <a:cs typeface="Geist" pitchFamily="34" charset="-120"/>
              </a:rPr>
              <a:t>Many citizens are puzzled by complex financial concepts.</a:t>
            </a:r>
            <a:endParaRPr lang="en-US" b="1" dirty="0"/>
          </a:p>
        </p:txBody>
      </p:sp>
      <p:pic>
        <p:nvPicPr>
          <p:cNvPr id="8" name="Image 1" descr="preencoded.png"/>
          <p:cNvPicPr>
            <a:picLocks noChangeAspect="1"/>
          </p:cNvPicPr>
          <p:nvPr/>
        </p:nvPicPr>
        <p:blipFill>
          <a:blip r:embed="rId4"/>
          <a:stretch>
            <a:fillRect/>
          </a:stretch>
        </p:blipFill>
        <p:spPr>
          <a:xfrm>
            <a:off x="7445157" y="1980140"/>
            <a:ext cx="6867192" cy="4316721"/>
          </a:xfrm>
          <a:prstGeom prst="rect">
            <a:avLst/>
          </a:prstGeom>
        </p:spPr>
      </p:pic>
      <p:sp>
        <p:nvSpPr>
          <p:cNvPr id="9" name="Shape 5"/>
          <p:cNvSpPr/>
          <p:nvPr/>
        </p:nvSpPr>
        <p:spPr>
          <a:xfrm>
            <a:off x="472325" y="6694649"/>
            <a:ext cx="4486513" cy="998815"/>
          </a:xfrm>
          <a:prstGeom prst="roundRect">
            <a:avLst>
              <a:gd name="adj" fmla="val 11725"/>
            </a:avLst>
          </a:prstGeom>
          <a:solidFill>
            <a:srgbClr val="D1EFE4"/>
          </a:solidFill>
          <a:ln w="7620">
            <a:solidFill>
              <a:srgbClr val="B7D5CA"/>
            </a:solidFill>
            <a:prstDash val="solid"/>
          </a:ln>
        </p:spPr>
      </p:sp>
      <p:sp>
        <p:nvSpPr>
          <p:cNvPr id="10" name="Shape 6"/>
          <p:cNvSpPr/>
          <p:nvPr/>
        </p:nvSpPr>
        <p:spPr>
          <a:xfrm>
            <a:off x="575935" y="6746641"/>
            <a:ext cx="984508" cy="939429"/>
          </a:xfrm>
          <a:prstGeom prst="roundRect">
            <a:avLst>
              <a:gd name="adj" fmla="val 23426570"/>
            </a:avLst>
          </a:prstGeom>
          <a:solidFill>
            <a:srgbClr val="006747"/>
          </a:solidFill>
          <a:ln/>
        </p:spPr>
      </p:sp>
      <p:pic>
        <p:nvPicPr>
          <p:cNvPr id="11" name="Image 2" descr="preencoded.png"/>
          <p:cNvPicPr>
            <a:picLocks noChangeAspect="1"/>
          </p:cNvPicPr>
          <p:nvPr/>
        </p:nvPicPr>
        <p:blipFill>
          <a:blip r:embed="rId5"/>
          <a:stretch>
            <a:fillRect/>
          </a:stretch>
        </p:blipFill>
        <p:spPr>
          <a:xfrm>
            <a:off x="818736" y="6888900"/>
            <a:ext cx="498906" cy="623717"/>
          </a:xfrm>
          <a:prstGeom prst="rect">
            <a:avLst/>
          </a:prstGeom>
        </p:spPr>
      </p:pic>
      <p:sp>
        <p:nvSpPr>
          <p:cNvPr id="12" name="Text 7"/>
          <p:cNvSpPr/>
          <p:nvPr/>
        </p:nvSpPr>
        <p:spPr>
          <a:xfrm>
            <a:off x="1780937" y="7092436"/>
            <a:ext cx="1626394" cy="203240"/>
          </a:xfrm>
          <a:prstGeom prst="rect">
            <a:avLst/>
          </a:prstGeom>
          <a:noFill/>
          <a:ln/>
        </p:spPr>
        <p:txBody>
          <a:bodyPr wrap="none" lIns="0" tIns="0" rIns="0" bIns="0" rtlCol="0" anchor="t"/>
          <a:lstStyle/>
          <a:p>
            <a:pPr marL="0" indent="0" algn="l">
              <a:lnSpc>
                <a:spcPts val="1600"/>
              </a:lnSpc>
              <a:buNone/>
            </a:pPr>
            <a:r>
              <a:rPr lang="en-US" sz="3200" b="1" dirty="0">
                <a:solidFill>
                  <a:srgbClr val="4B4A4A"/>
                </a:solidFill>
                <a:latin typeface="Noto Serif SC Bold" pitchFamily="34" charset="0"/>
                <a:ea typeface="Noto Serif SC Bold" pitchFamily="34" charset="-122"/>
                <a:cs typeface="Noto Serif SC Bold" pitchFamily="34" charset="-120"/>
              </a:rPr>
              <a:t>Knowledge Deficit</a:t>
            </a:r>
            <a:endParaRPr lang="en-US" sz="3200" dirty="0"/>
          </a:p>
        </p:txBody>
      </p:sp>
      <p:sp>
        <p:nvSpPr>
          <p:cNvPr id="13" name="Shape 8"/>
          <p:cNvSpPr/>
          <p:nvPr/>
        </p:nvSpPr>
        <p:spPr>
          <a:xfrm>
            <a:off x="5201841" y="6687255"/>
            <a:ext cx="4486632" cy="998815"/>
          </a:xfrm>
          <a:prstGeom prst="roundRect">
            <a:avLst>
              <a:gd name="adj" fmla="val 11725"/>
            </a:avLst>
          </a:prstGeom>
          <a:solidFill>
            <a:srgbClr val="D1EFE4"/>
          </a:solidFill>
          <a:ln w="7620">
            <a:solidFill>
              <a:srgbClr val="B7D5CA"/>
            </a:solidFill>
            <a:prstDash val="solid"/>
          </a:ln>
        </p:spPr>
      </p:sp>
      <p:sp>
        <p:nvSpPr>
          <p:cNvPr id="14" name="Shape 9"/>
          <p:cNvSpPr/>
          <p:nvPr/>
        </p:nvSpPr>
        <p:spPr>
          <a:xfrm>
            <a:off x="5251991" y="6746641"/>
            <a:ext cx="1015578" cy="939429"/>
          </a:xfrm>
          <a:prstGeom prst="roundRect">
            <a:avLst>
              <a:gd name="adj" fmla="val 23426570"/>
            </a:avLst>
          </a:prstGeom>
          <a:solidFill>
            <a:srgbClr val="006747"/>
          </a:solidFill>
          <a:ln/>
        </p:spPr>
      </p:sp>
      <p:pic>
        <p:nvPicPr>
          <p:cNvPr id="15" name="Image 3" descr="preencoded.png"/>
          <p:cNvPicPr>
            <a:picLocks noChangeAspect="1"/>
          </p:cNvPicPr>
          <p:nvPr/>
        </p:nvPicPr>
        <p:blipFill>
          <a:blip r:embed="rId6"/>
          <a:stretch>
            <a:fillRect/>
          </a:stretch>
        </p:blipFill>
        <p:spPr>
          <a:xfrm>
            <a:off x="5492352" y="6847259"/>
            <a:ext cx="532214" cy="665358"/>
          </a:xfrm>
          <a:prstGeom prst="rect">
            <a:avLst/>
          </a:prstGeom>
        </p:spPr>
      </p:pic>
      <p:sp>
        <p:nvSpPr>
          <p:cNvPr id="16" name="Text 10"/>
          <p:cNvSpPr/>
          <p:nvPr/>
        </p:nvSpPr>
        <p:spPr>
          <a:xfrm>
            <a:off x="6535223" y="7148214"/>
            <a:ext cx="2473880" cy="135390"/>
          </a:xfrm>
          <a:prstGeom prst="rect">
            <a:avLst/>
          </a:prstGeom>
          <a:noFill/>
          <a:ln/>
        </p:spPr>
        <p:txBody>
          <a:bodyPr wrap="none" lIns="0" tIns="0" rIns="0" bIns="0" rtlCol="0" anchor="t"/>
          <a:lstStyle/>
          <a:p>
            <a:pPr marL="0" indent="0" algn="l">
              <a:lnSpc>
                <a:spcPts val="1600"/>
              </a:lnSpc>
              <a:buNone/>
            </a:pPr>
            <a:r>
              <a:rPr lang="en-US" sz="3200" b="1" dirty="0">
                <a:solidFill>
                  <a:srgbClr val="4B4A4A"/>
                </a:solidFill>
                <a:latin typeface="Noto Serif SC Bold" pitchFamily="34" charset="0"/>
                <a:ea typeface="Noto Serif SC Bold" pitchFamily="34" charset="-122"/>
                <a:cs typeface="Noto Serif SC Bold" pitchFamily="34" charset="-120"/>
              </a:rPr>
              <a:t>Security Risks</a:t>
            </a:r>
            <a:endParaRPr lang="en-US" sz="3200" dirty="0"/>
          </a:p>
        </p:txBody>
      </p:sp>
      <p:sp>
        <p:nvSpPr>
          <p:cNvPr id="17" name="Shape 11"/>
          <p:cNvSpPr/>
          <p:nvPr/>
        </p:nvSpPr>
        <p:spPr>
          <a:xfrm>
            <a:off x="9956127" y="6687256"/>
            <a:ext cx="4356222" cy="1006208"/>
          </a:xfrm>
          <a:prstGeom prst="roundRect">
            <a:avLst>
              <a:gd name="adj" fmla="val 11725"/>
            </a:avLst>
          </a:prstGeom>
          <a:solidFill>
            <a:srgbClr val="D1EFE4"/>
          </a:solidFill>
          <a:ln w="7620">
            <a:solidFill>
              <a:srgbClr val="B7D5CA"/>
            </a:solidFill>
            <a:prstDash val="solid"/>
          </a:ln>
        </p:spPr>
        <p:txBody>
          <a:bodyPr/>
          <a:lstStyle/>
          <a:p>
            <a:endParaRPr lang="en-IN" dirty="0"/>
          </a:p>
        </p:txBody>
      </p:sp>
      <p:sp>
        <p:nvSpPr>
          <p:cNvPr id="18" name="Shape 12"/>
          <p:cNvSpPr/>
          <p:nvPr/>
        </p:nvSpPr>
        <p:spPr>
          <a:xfrm>
            <a:off x="10088634" y="6780796"/>
            <a:ext cx="849204" cy="905274"/>
          </a:xfrm>
          <a:prstGeom prst="roundRect">
            <a:avLst>
              <a:gd name="adj" fmla="val 23426570"/>
            </a:avLst>
          </a:prstGeom>
          <a:solidFill>
            <a:srgbClr val="006747"/>
          </a:solidFill>
          <a:ln/>
        </p:spPr>
      </p:sp>
      <p:pic>
        <p:nvPicPr>
          <p:cNvPr id="19" name="Image 4" descr="preencoded.png"/>
          <p:cNvPicPr>
            <a:picLocks noChangeAspect="1"/>
          </p:cNvPicPr>
          <p:nvPr/>
        </p:nvPicPr>
        <p:blipFill>
          <a:blip r:embed="rId7"/>
          <a:stretch>
            <a:fillRect/>
          </a:stretch>
        </p:blipFill>
        <p:spPr>
          <a:xfrm>
            <a:off x="10144986" y="6933887"/>
            <a:ext cx="736499" cy="505549"/>
          </a:xfrm>
          <a:prstGeom prst="rect">
            <a:avLst/>
          </a:prstGeom>
        </p:spPr>
      </p:pic>
      <p:sp>
        <p:nvSpPr>
          <p:cNvPr id="20" name="Text 13"/>
          <p:cNvSpPr/>
          <p:nvPr/>
        </p:nvSpPr>
        <p:spPr>
          <a:xfrm>
            <a:off x="11149138" y="7140059"/>
            <a:ext cx="1476181" cy="143545"/>
          </a:xfrm>
          <a:prstGeom prst="rect">
            <a:avLst/>
          </a:prstGeom>
          <a:noFill/>
          <a:ln/>
        </p:spPr>
        <p:txBody>
          <a:bodyPr wrap="none" lIns="0" tIns="0" rIns="0" bIns="0" rtlCol="0" anchor="t"/>
          <a:lstStyle/>
          <a:p>
            <a:pPr marL="0" indent="0" algn="l">
              <a:lnSpc>
                <a:spcPts val="1600"/>
              </a:lnSpc>
              <a:buNone/>
            </a:pPr>
            <a:r>
              <a:rPr lang="en-US" sz="3200" b="1" dirty="0">
                <a:solidFill>
                  <a:srgbClr val="4B4A4A"/>
                </a:solidFill>
                <a:latin typeface="Noto Serif SC Bold" pitchFamily="34" charset="0"/>
                <a:ea typeface="Noto Serif SC Bold" pitchFamily="34" charset="-122"/>
                <a:cs typeface="Noto Serif SC Bold" pitchFamily="34" charset="-120"/>
              </a:rPr>
              <a:t>Language Barrier</a:t>
            </a:r>
            <a:endParaRPr lang="en-US" sz="3200" dirty="0"/>
          </a:p>
        </p:txBody>
      </p:sp>
      <p:pic>
        <p:nvPicPr>
          <p:cNvPr id="21" name="Picture 20">
            <a:extLst>
              <a:ext uri="{FF2B5EF4-FFF2-40B4-BE49-F238E27FC236}">
                <a16:creationId xmlns:a16="http://schemas.microsoft.com/office/drawing/2014/main" id="{76B45D7A-55B6-7740-1F3B-D7C06F50B84A}"/>
              </a:ext>
            </a:extLst>
          </p:cNvPr>
          <p:cNvPicPr>
            <a:picLocks noChangeAspect="1"/>
          </p:cNvPicPr>
          <p:nvPr/>
        </p:nvPicPr>
        <p:blipFill>
          <a:blip r:embed="rId8"/>
          <a:stretch>
            <a:fillRect/>
          </a:stretch>
        </p:blipFill>
        <p:spPr>
          <a:xfrm>
            <a:off x="12286923" y="7736407"/>
            <a:ext cx="2343477" cy="4931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150233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Objective: Bridging the Knowledge Gap</a:t>
            </a:r>
            <a:endParaRPr lang="en-US" sz="4450" dirty="0"/>
          </a:p>
        </p:txBody>
      </p:sp>
      <p:pic>
        <p:nvPicPr>
          <p:cNvPr id="4" name="Image 1" descr="preencoded.png"/>
          <p:cNvPicPr>
            <a:picLocks noChangeAspect="1"/>
          </p:cNvPicPr>
          <p:nvPr/>
        </p:nvPicPr>
        <p:blipFill>
          <a:blip r:embed="rId4"/>
          <a:stretch>
            <a:fillRect/>
          </a:stretch>
        </p:blipFill>
        <p:spPr>
          <a:xfrm>
            <a:off x="6365200" y="3224570"/>
            <a:ext cx="340162" cy="425291"/>
          </a:xfrm>
          <a:prstGeom prst="rect">
            <a:avLst/>
          </a:prstGeom>
        </p:spPr>
      </p:pic>
      <p:sp>
        <p:nvSpPr>
          <p:cNvPr id="5" name="Text 1"/>
          <p:cNvSpPr/>
          <p:nvPr/>
        </p:nvSpPr>
        <p:spPr>
          <a:xfrm>
            <a:off x="7017306" y="32600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Bilingual Guidance</a:t>
            </a:r>
            <a:endParaRPr lang="en-US" sz="2200" dirty="0"/>
          </a:p>
        </p:txBody>
      </p:sp>
      <p:sp>
        <p:nvSpPr>
          <p:cNvPr id="6" name="Text 2"/>
          <p:cNvSpPr/>
          <p:nvPr/>
        </p:nvSpPr>
        <p:spPr>
          <a:xfrm>
            <a:off x="7017306" y="3750469"/>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Step-by-step support in English and Hindi.</a:t>
            </a:r>
            <a:endParaRPr lang="en-US" sz="1750" dirty="0"/>
          </a:p>
        </p:txBody>
      </p:sp>
      <p:pic>
        <p:nvPicPr>
          <p:cNvPr id="7" name="Image 2" descr="preencoded.png"/>
          <p:cNvPicPr>
            <a:picLocks noChangeAspect="1"/>
          </p:cNvPicPr>
          <p:nvPr/>
        </p:nvPicPr>
        <p:blipFill>
          <a:blip r:embed="rId4"/>
          <a:stretch>
            <a:fillRect/>
          </a:stretch>
        </p:blipFill>
        <p:spPr>
          <a:xfrm>
            <a:off x="6365200" y="4531519"/>
            <a:ext cx="340162" cy="425291"/>
          </a:xfrm>
          <a:prstGeom prst="rect">
            <a:avLst/>
          </a:prstGeom>
        </p:spPr>
      </p:pic>
      <p:sp>
        <p:nvSpPr>
          <p:cNvPr id="8" name="Text 3"/>
          <p:cNvSpPr/>
          <p:nvPr/>
        </p:nvSpPr>
        <p:spPr>
          <a:xfrm>
            <a:off x="7017306" y="4566999"/>
            <a:ext cx="2849047"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Empower Decisions</a:t>
            </a:r>
            <a:endParaRPr lang="en-US" sz="2200" dirty="0"/>
          </a:p>
        </p:txBody>
      </p:sp>
      <p:sp>
        <p:nvSpPr>
          <p:cNvPr id="9" name="Text 4"/>
          <p:cNvSpPr/>
          <p:nvPr/>
        </p:nvSpPr>
        <p:spPr>
          <a:xfrm>
            <a:off x="7017306" y="505741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Enabling smarter, more confident financial choices.</a:t>
            </a:r>
            <a:endParaRPr lang="en-US" sz="1750" dirty="0"/>
          </a:p>
        </p:txBody>
      </p:sp>
      <p:pic>
        <p:nvPicPr>
          <p:cNvPr id="10" name="Image 3" descr="preencoded.png"/>
          <p:cNvPicPr>
            <a:picLocks noChangeAspect="1"/>
          </p:cNvPicPr>
          <p:nvPr/>
        </p:nvPicPr>
        <p:blipFill>
          <a:blip r:embed="rId4"/>
          <a:stretch>
            <a:fillRect/>
          </a:stretch>
        </p:blipFill>
        <p:spPr>
          <a:xfrm>
            <a:off x="6365200" y="5838468"/>
            <a:ext cx="340162" cy="425291"/>
          </a:xfrm>
          <a:prstGeom prst="rect">
            <a:avLst/>
          </a:prstGeom>
        </p:spPr>
      </p:pic>
      <p:sp>
        <p:nvSpPr>
          <p:cNvPr id="11" name="Text 5"/>
          <p:cNvSpPr/>
          <p:nvPr/>
        </p:nvSpPr>
        <p:spPr>
          <a:xfrm>
            <a:off x="7017306" y="58739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Close the Gap</a:t>
            </a:r>
            <a:endParaRPr lang="en-US" sz="2200" dirty="0"/>
          </a:p>
        </p:txBody>
      </p:sp>
      <p:sp>
        <p:nvSpPr>
          <p:cNvPr id="12" name="Text 6"/>
          <p:cNvSpPr/>
          <p:nvPr/>
        </p:nvSpPr>
        <p:spPr>
          <a:xfrm>
            <a:off x="7017306" y="636436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Connecting technology with understanding.</a:t>
            </a:r>
            <a:endParaRPr lang="en-US" sz="1750" dirty="0"/>
          </a:p>
        </p:txBody>
      </p:sp>
      <p:pic>
        <p:nvPicPr>
          <p:cNvPr id="13" name="Picture 12">
            <a:extLst>
              <a:ext uri="{FF2B5EF4-FFF2-40B4-BE49-F238E27FC236}">
                <a16:creationId xmlns:a16="http://schemas.microsoft.com/office/drawing/2014/main" id="{2922B17B-30B4-78BD-9785-D3811212F6F1}"/>
              </a:ext>
            </a:extLst>
          </p:cNvPr>
          <p:cNvPicPr>
            <a:picLocks noChangeAspect="1"/>
          </p:cNvPicPr>
          <p:nvPr/>
        </p:nvPicPr>
        <p:blipFill>
          <a:blip r:embed="rId5"/>
          <a:stretch>
            <a:fillRect/>
          </a:stretch>
        </p:blipFill>
        <p:spPr>
          <a:xfrm>
            <a:off x="12286923" y="7629441"/>
            <a:ext cx="2343477" cy="6001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10853"/>
            <a:ext cx="11035070"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Accessibility for All: The Beneficiaries</a:t>
            </a:r>
            <a:endParaRPr lang="en-US" sz="4450" dirty="0"/>
          </a:p>
        </p:txBody>
      </p:sp>
      <p:pic>
        <p:nvPicPr>
          <p:cNvPr id="3" name="Image 0" descr="preencoded.png"/>
          <p:cNvPicPr>
            <a:picLocks noChangeAspect="1"/>
          </p:cNvPicPr>
          <p:nvPr/>
        </p:nvPicPr>
        <p:blipFill>
          <a:blip r:embed="rId3"/>
          <a:stretch>
            <a:fillRect/>
          </a:stretch>
        </p:blipFill>
        <p:spPr>
          <a:xfrm>
            <a:off x="793790" y="2273260"/>
            <a:ext cx="3048000" cy="3048000"/>
          </a:xfrm>
          <a:prstGeom prst="rect">
            <a:avLst/>
          </a:prstGeom>
        </p:spPr>
      </p:pic>
      <p:sp>
        <p:nvSpPr>
          <p:cNvPr id="4" name="Text 1"/>
          <p:cNvSpPr/>
          <p:nvPr/>
        </p:nvSpPr>
        <p:spPr>
          <a:xfrm>
            <a:off x="793790" y="55480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Students</a:t>
            </a:r>
            <a:endParaRPr lang="en-US" sz="2200" dirty="0"/>
          </a:p>
        </p:txBody>
      </p:sp>
      <p:sp>
        <p:nvSpPr>
          <p:cNvPr id="5" name="Text 2"/>
          <p:cNvSpPr/>
          <p:nvPr/>
        </p:nvSpPr>
        <p:spPr>
          <a:xfrm>
            <a:off x="793790" y="6038493"/>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Learning financial basics early.</a:t>
            </a:r>
            <a:endParaRPr lang="en-US" sz="1750" dirty="0"/>
          </a:p>
        </p:txBody>
      </p:sp>
      <p:pic>
        <p:nvPicPr>
          <p:cNvPr id="6" name="Image 1" descr="preencoded.png"/>
          <p:cNvPicPr>
            <a:picLocks noChangeAspect="1"/>
          </p:cNvPicPr>
          <p:nvPr/>
        </p:nvPicPr>
        <p:blipFill>
          <a:blip r:embed="rId4"/>
          <a:stretch>
            <a:fillRect/>
          </a:stretch>
        </p:blipFill>
        <p:spPr>
          <a:xfrm>
            <a:off x="4125278" y="2273260"/>
            <a:ext cx="3048119" cy="3048119"/>
          </a:xfrm>
          <a:prstGeom prst="rect">
            <a:avLst/>
          </a:prstGeom>
        </p:spPr>
      </p:pic>
      <p:sp>
        <p:nvSpPr>
          <p:cNvPr id="7" name="Text 3"/>
          <p:cNvSpPr/>
          <p:nvPr/>
        </p:nvSpPr>
        <p:spPr>
          <a:xfrm>
            <a:off x="4125278" y="55481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Senior Citizens</a:t>
            </a:r>
            <a:endParaRPr lang="en-US" sz="2200" dirty="0"/>
          </a:p>
        </p:txBody>
      </p:sp>
      <p:sp>
        <p:nvSpPr>
          <p:cNvPr id="8" name="Text 4"/>
          <p:cNvSpPr/>
          <p:nvPr/>
        </p:nvSpPr>
        <p:spPr>
          <a:xfrm>
            <a:off x="4125278" y="6038612"/>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Navigating the digital economy safely.</a:t>
            </a:r>
            <a:endParaRPr lang="en-US" sz="1750" dirty="0"/>
          </a:p>
        </p:txBody>
      </p:sp>
      <p:pic>
        <p:nvPicPr>
          <p:cNvPr id="9" name="Image 2" descr="preencoded.png"/>
          <p:cNvPicPr>
            <a:picLocks noChangeAspect="1"/>
          </p:cNvPicPr>
          <p:nvPr/>
        </p:nvPicPr>
        <p:blipFill>
          <a:blip r:embed="rId5"/>
          <a:stretch>
            <a:fillRect/>
          </a:stretch>
        </p:blipFill>
        <p:spPr>
          <a:xfrm>
            <a:off x="7456884" y="2273260"/>
            <a:ext cx="3048119" cy="3048119"/>
          </a:xfrm>
          <a:prstGeom prst="rect">
            <a:avLst/>
          </a:prstGeom>
        </p:spPr>
      </p:pic>
      <p:sp>
        <p:nvSpPr>
          <p:cNvPr id="10" name="Text 5"/>
          <p:cNvSpPr/>
          <p:nvPr/>
        </p:nvSpPr>
        <p:spPr>
          <a:xfrm>
            <a:off x="7456884" y="5548193"/>
            <a:ext cx="3048119" cy="708660"/>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Small Business Owners</a:t>
            </a:r>
            <a:endParaRPr lang="en-US" sz="2200" dirty="0"/>
          </a:p>
        </p:txBody>
      </p:sp>
      <p:sp>
        <p:nvSpPr>
          <p:cNvPr id="11" name="Text 6"/>
          <p:cNvSpPr/>
          <p:nvPr/>
        </p:nvSpPr>
        <p:spPr>
          <a:xfrm>
            <a:off x="7456884" y="6392942"/>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Managing business finances efficiently.</a:t>
            </a:r>
            <a:endParaRPr lang="en-US" sz="1750" dirty="0"/>
          </a:p>
        </p:txBody>
      </p:sp>
      <p:pic>
        <p:nvPicPr>
          <p:cNvPr id="12" name="Image 3" descr="preencoded.png"/>
          <p:cNvPicPr>
            <a:picLocks noChangeAspect="1"/>
          </p:cNvPicPr>
          <p:nvPr/>
        </p:nvPicPr>
        <p:blipFill>
          <a:blip r:embed="rId6"/>
          <a:stretch>
            <a:fillRect/>
          </a:stretch>
        </p:blipFill>
        <p:spPr>
          <a:xfrm>
            <a:off x="10788491" y="2273260"/>
            <a:ext cx="3048119" cy="3048119"/>
          </a:xfrm>
          <a:prstGeom prst="rect">
            <a:avLst/>
          </a:prstGeom>
        </p:spPr>
      </p:pic>
      <p:sp>
        <p:nvSpPr>
          <p:cNvPr id="13" name="Text 7"/>
          <p:cNvSpPr/>
          <p:nvPr/>
        </p:nvSpPr>
        <p:spPr>
          <a:xfrm>
            <a:off x="10788491" y="55481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Rural Users</a:t>
            </a:r>
            <a:endParaRPr lang="en-US" sz="2200" dirty="0"/>
          </a:p>
        </p:txBody>
      </p:sp>
      <p:sp>
        <p:nvSpPr>
          <p:cNvPr id="14" name="Text 8"/>
          <p:cNvSpPr/>
          <p:nvPr/>
        </p:nvSpPr>
        <p:spPr>
          <a:xfrm>
            <a:off x="10788491" y="6038612"/>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Geist" pitchFamily="34" charset="0"/>
                <a:ea typeface="Geist" pitchFamily="34" charset="-122"/>
                <a:cs typeface="Geist" pitchFamily="34" charset="-120"/>
              </a:rPr>
              <a:t>Accessing information in local languages.</a:t>
            </a:r>
            <a:endParaRPr lang="en-US" sz="1750" dirty="0"/>
          </a:p>
        </p:txBody>
      </p:sp>
      <p:pic>
        <p:nvPicPr>
          <p:cNvPr id="15" name="Picture 14">
            <a:extLst>
              <a:ext uri="{FF2B5EF4-FFF2-40B4-BE49-F238E27FC236}">
                <a16:creationId xmlns:a16="http://schemas.microsoft.com/office/drawing/2014/main" id="{183450A4-111B-2D05-E0D0-1F6A34610EE4}"/>
              </a:ext>
            </a:extLst>
          </p:cNvPr>
          <p:cNvPicPr>
            <a:picLocks noChangeAspect="1"/>
          </p:cNvPicPr>
          <p:nvPr/>
        </p:nvPicPr>
        <p:blipFill>
          <a:blip r:embed="rId7"/>
          <a:stretch>
            <a:fillRect/>
          </a:stretch>
        </p:blipFill>
        <p:spPr>
          <a:xfrm>
            <a:off x="12286923" y="7629441"/>
            <a:ext cx="2343477" cy="6001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7804" y="365404"/>
            <a:ext cx="13193078" cy="410647"/>
          </a:xfrm>
          <a:prstGeom prst="rect">
            <a:avLst/>
          </a:prstGeom>
          <a:noFill/>
          <a:ln/>
        </p:spPr>
        <p:txBody>
          <a:bodyPr wrap="none" lIns="0" tIns="0" rIns="0" bIns="0" rtlCol="0" anchor="t"/>
          <a:lstStyle/>
          <a:p>
            <a:pPr marL="0" indent="0" algn="l">
              <a:lnSpc>
                <a:spcPts val="3200"/>
              </a:lnSpc>
              <a:buNone/>
            </a:pPr>
            <a:r>
              <a:rPr lang="en-US" sz="3200" b="1" dirty="0">
                <a:solidFill>
                  <a:srgbClr val="00B050"/>
                </a:solidFill>
                <a:ea typeface="Geist" pitchFamily="34" charset="-122"/>
                <a:cs typeface="Geist" pitchFamily="34" charset="-120"/>
              </a:rPr>
              <a:t>Key Tools and Technologies</a:t>
            </a:r>
            <a:endParaRPr lang="en-US" sz="3200" b="1" dirty="0">
              <a:solidFill>
                <a:srgbClr val="00B050"/>
              </a:solidFill>
            </a:endParaRPr>
          </a:p>
        </p:txBody>
      </p:sp>
      <p:pic>
        <p:nvPicPr>
          <p:cNvPr id="3" name="Image 0" descr="preencoded.png"/>
          <p:cNvPicPr>
            <a:picLocks noChangeAspect="1"/>
          </p:cNvPicPr>
          <p:nvPr/>
        </p:nvPicPr>
        <p:blipFill>
          <a:blip r:embed="rId3"/>
          <a:stretch>
            <a:fillRect/>
          </a:stretch>
        </p:blipFill>
        <p:spPr>
          <a:xfrm>
            <a:off x="718661" y="1391960"/>
            <a:ext cx="615910" cy="615910"/>
          </a:xfrm>
          <a:prstGeom prst="rect">
            <a:avLst/>
          </a:prstGeom>
        </p:spPr>
      </p:pic>
      <p:sp>
        <p:nvSpPr>
          <p:cNvPr id="4" name="Text 1"/>
          <p:cNvSpPr/>
          <p:nvPr/>
        </p:nvSpPr>
        <p:spPr>
          <a:xfrm>
            <a:off x="718661" y="2264450"/>
            <a:ext cx="6468189"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Watsonx.ai</a:t>
            </a:r>
            <a:endParaRPr lang="en-US" sz="2000" dirty="0"/>
          </a:p>
        </p:txBody>
      </p:sp>
      <p:sp>
        <p:nvSpPr>
          <p:cNvPr id="5" name="Text 2"/>
          <p:cNvSpPr/>
          <p:nvPr/>
        </p:nvSpPr>
        <p:spPr>
          <a:xfrm>
            <a:off x="718661" y="2798207"/>
            <a:ext cx="6468189"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Foundation Model for core intelligence.</a:t>
            </a:r>
            <a:endParaRPr lang="en-US" sz="2000" dirty="0"/>
          </a:p>
        </p:txBody>
      </p:sp>
      <p:pic>
        <p:nvPicPr>
          <p:cNvPr id="9" name="Image 2" descr="preencoded.png"/>
          <p:cNvPicPr>
            <a:picLocks noChangeAspect="1"/>
          </p:cNvPicPr>
          <p:nvPr/>
        </p:nvPicPr>
        <p:blipFill>
          <a:blip r:embed="rId4"/>
          <a:stretch>
            <a:fillRect/>
          </a:stretch>
        </p:blipFill>
        <p:spPr>
          <a:xfrm>
            <a:off x="697804" y="3747549"/>
            <a:ext cx="615910" cy="615910"/>
          </a:xfrm>
          <a:prstGeom prst="rect">
            <a:avLst/>
          </a:prstGeom>
        </p:spPr>
      </p:pic>
      <p:sp>
        <p:nvSpPr>
          <p:cNvPr id="10" name="Text 5"/>
          <p:cNvSpPr/>
          <p:nvPr/>
        </p:nvSpPr>
        <p:spPr>
          <a:xfrm>
            <a:off x="718661" y="4491990"/>
            <a:ext cx="6468189"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LangChain</a:t>
            </a:r>
            <a:endParaRPr lang="en-US" sz="2000" dirty="0"/>
          </a:p>
        </p:txBody>
      </p:sp>
      <p:sp>
        <p:nvSpPr>
          <p:cNvPr id="11" name="Text 6"/>
          <p:cNvSpPr/>
          <p:nvPr/>
        </p:nvSpPr>
        <p:spPr>
          <a:xfrm>
            <a:off x="718661" y="5025747"/>
            <a:ext cx="6468189"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Orchestration of RAG pipeline.</a:t>
            </a:r>
            <a:endParaRPr lang="en-US" sz="2000" dirty="0"/>
          </a:p>
        </p:txBody>
      </p:sp>
      <p:pic>
        <p:nvPicPr>
          <p:cNvPr id="15" name="Image 4" descr="preencoded.png"/>
          <p:cNvPicPr>
            <a:picLocks noChangeAspect="1"/>
          </p:cNvPicPr>
          <p:nvPr/>
        </p:nvPicPr>
        <p:blipFill>
          <a:blip r:embed="rId5"/>
          <a:stretch>
            <a:fillRect/>
          </a:stretch>
        </p:blipFill>
        <p:spPr>
          <a:xfrm>
            <a:off x="637025" y="5980509"/>
            <a:ext cx="615910" cy="615910"/>
          </a:xfrm>
          <a:prstGeom prst="rect">
            <a:avLst/>
          </a:prstGeom>
        </p:spPr>
      </p:pic>
      <p:sp>
        <p:nvSpPr>
          <p:cNvPr id="16" name="Text 9"/>
          <p:cNvSpPr/>
          <p:nvPr/>
        </p:nvSpPr>
        <p:spPr>
          <a:xfrm>
            <a:off x="718661" y="6719530"/>
            <a:ext cx="6468189"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RAG</a:t>
            </a:r>
            <a:endParaRPr lang="en-US" sz="2000" dirty="0"/>
          </a:p>
        </p:txBody>
      </p:sp>
      <p:sp>
        <p:nvSpPr>
          <p:cNvPr id="17" name="Text 10"/>
          <p:cNvSpPr/>
          <p:nvPr/>
        </p:nvSpPr>
        <p:spPr>
          <a:xfrm>
            <a:off x="718661" y="7253288"/>
            <a:ext cx="6468189"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Grounded, verifiable answers.</a:t>
            </a:r>
            <a:endParaRPr lang="en-US" sz="2000" dirty="0"/>
          </a:p>
        </p:txBody>
      </p:sp>
      <p:pic>
        <p:nvPicPr>
          <p:cNvPr id="22" name="Picture 21">
            <a:extLst>
              <a:ext uri="{FF2B5EF4-FFF2-40B4-BE49-F238E27FC236}">
                <a16:creationId xmlns:a16="http://schemas.microsoft.com/office/drawing/2014/main" id="{06CD7FCF-02C8-B3AA-C94B-7C40523CC356}"/>
              </a:ext>
            </a:extLst>
          </p:cNvPr>
          <p:cNvPicPr>
            <a:picLocks noChangeAspect="1"/>
          </p:cNvPicPr>
          <p:nvPr/>
        </p:nvPicPr>
        <p:blipFill>
          <a:blip r:embed="rId6"/>
          <a:stretch>
            <a:fillRect/>
          </a:stretch>
        </p:blipFill>
        <p:spPr>
          <a:xfrm>
            <a:off x="5496839" y="776051"/>
            <a:ext cx="7181193" cy="2843449"/>
          </a:xfrm>
          <a:prstGeom prst="rect">
            <a:avLst/>
          </a:prstGeom>
        </p:spPr>
      </p:pic>
      <p:pic>
        <p:nvPicPr>
          <p:cNvPr id="24" name="Picture 23">
            <a:extLst>
              <a:ext uri="{FF2B5EF4-FFF2-40B4-BE49-F238E27FC236}">
                <a16:creationId xmlns:a16="http://schemas.microsoft.com/office/drawing/2014/main" id="{CBE7034F-716F-D53A-807A-1A919E3DA97A}"/>
              </a:ext>
            </a:extLst>
          </p:cNvPr>
          <p:cNvPicPr>
            <a:picLocks noChangeAspect="1"/>
          </p:cNvPicPr>
          <p:nvPr/>
        </p:nvPicPr>
        <p:blipFill>
          <a:blip r:embed="rId7"/>
          <a:stretch>
            <a:fillRect/>
          </a:stretch>
        </p:blipFill>
        <p:spPr>
          <a:xfrm>
            <a:off x="5496839" y="3737610"/>
            <a:ext cx="7181193" cy="2119014"/>
          </a:xfrm>
          <a:prstGeom prst="rect">
            <a:avLst/>
          </a:prstGeom>
        </p:spPr>
      </p:pic>
      <p:pic>
        <p:nvPicPr>
          <p:cNvPr id="25" name="Picture 24">
            <a:extLst>
              <a:ext uri="{FF2B5EF4-FFF2-40B4-BE49-F238E27FC236}">
                <a16:creationId xmlns:a16="http://schemas.microsoft.com/office/drawing/2014/main" id="{3EFDF3E4-436A-A62D-CE48-56087C5660BB}"/>
              </a:ext>
            </a:extLst>
          </p:cNvPr>
          <p:cNvPicPr>
            <a:picLocks noChangeAspect="1"/>
          </p:cNvPicPr>
          <p:nvPr/>
        </p:nvPicPr>
        <p:blipFill>
          <a:blip r:embed="rId8"/>
          <a:stretch>
            <a:fillRect/>
          </a:stretch>
        </p:blipFill>
        <p:spPr>
          <a:xfrm>
            <a:off x="5496839" y="5997534"/>
            <a:ext cx="7181193" cy="2119014"/>
          </a:xfrm>
          <a:prstGeom prst="rect">
            <a:avLst/>
          </a:prstGeom>
        </p:spPr>
      </p:pic>
      <p:pic>
        <p:nvPicPr>
          <p:cNvPr id="26" name="Picture 25">
            <a:extLst>
              <a:ext uri="{FF2B5EF4-FFF2-40B4-BE49-F238E27FC236}">
                <a16:creationId xmlns:a16="http://schemas.microsoft.com/office/drawing/2014/main" id="{9E1E1EFB-56CD-781A-94C6-DB66CE580BED}"/>
              </a:ext>
            </a:extLst>
          </p:cNvPr>
          <p:cNvPicPr>
            <a:picLocks noChangeAspect="1"/>
          </p:cNvPicPr>
          <p:nvPr/>
        </p:nvPicPr>
        <p:blipFill>
          <a:blip r:embed="rId9"/>
          <a:stretch>
            <a:fillRect/>
          </a:stretch>
        </p:blipFill>
        <p:spPr>
          <a:xfrm>
            <a:off x="12286923" y="7629441"/>
            <a:ext cx="2343477" cy="6001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82A04-5811-9DA9-3DED-4D2A723CC1E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5D1C339-8649-9963-6956-CAFE330CF7FA}"/>
              </a:ext>
            </a:extLst>
          </p:cNvPr>
          <p:cNvSpPr/>
          <p:nvPr/>
        </p:nvSpPr>
        <p:spPr>
          <a:xfrm>
            <a:off x="697804" y="365404"/>
            <a:ext cx="13193078" cy="410647"/>
          </a:xfrm>
          <a:prstGeom prst="rect">
            <a:avLst/>
          </a:prstGeom>
          <a:noFill/>
          <a:ln/>
        </p:spPr>
        <p:txBody>
          <a:bodyPr wrap="none" lIns="0" tIns="0" rIns="0" bIns="0" rtlCol="0" anchor="t"/>
          <a:lstStyle/>
          <a:p>
            <a:pPr marL="0" indent="0" algn="l">
              <a:lnSpc>
                <a:spcPts val="3200"/>
              </a:lnSpc>
              <a:buNone/>
            </a:pPr>
            <a:r>
              <a:rPr lang="en-US" sz="3200" b="1" dirty="0">
                <a:solidFill>
                  <a:srgbClr val="00B050"/>
                </a:solidFill>
                <a:latin typeface="Franklin Gothic Demi" panose="020B0703020102020204" pitchFamily="34" charset="0"/>
                <a:ea typeface="Geist" pitchFamily="34" charset="-122"/>
                <a:cs typeface="Geist" pitchFamily="34" charset="-120"/>
              </a:rPr>
              <a:t>Key Tools and Technologies</a:t>
            </a:r>
            <a:endParaRPr lang="en-US" sz="3200" b="1" dirty="0">
              <a:solidFill>
                <a:srgbClr val="00B050"/>
              </a:solidFill>
              <a:latin typeface="Franklin Gothic Demi" panose="020B0703020102020204" pitchFamily="34" charset="0"/>
            </a:endParaRPr>
          </a:p>
        </p:txBody>
      </p:sp>
      <p:sp>
        <p:nvSpPr>
          <p:cNvPr id="7" name="Text 3">
            <a:extLst>
              <a:ext uri="{FF2B5EF4-FFF2-40B4-BE49-F238E27FC236}">
                <a16:creationId xmlns:a16="http://schemas.microsoft.com/office/drawing/2014/main" id="{EABAE21D-5601-7809-05F0-0DBFE0064AF0}"/>
              </a:ext>
            </a:extLst>
          </p:cNvPr>
          <p:cNvSpPr/>
          <p:nvPr/>
        </p:nvSpPr>
        <p:spPr>
          <a:xfrm>
            <a:off x="718661" y="4549740"/>
            <a:ext cx="6468308"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IBM Cloud</a:t>
            </a:r>
            <a:endParaRPr lang="en-US" sz="2000" dirty="0"/>
          </a:p>
        </p:txBody>
      </p:sp>
      <p:sp>
        <p:nvSpPr>
          <p:cNvPr id="8" name="Text 4">
            <a:extLst>
              <a:ext uri="{FF2B5EF4-FFF2-40B4-BE49-F238E27FC236}">
                <a16:creationId xmlns:a16="http://schemas.microsoft.com/office/drawing/2014/main" id="{371DE140-1B16-9D98-2485-628177F6AC36}"/>
              </a:ext>
            </a:extLst>
          </p:cNvPr>
          <p:cNvSpPr/>
          <p:nvPr/>
        </p:nvSpPr>
        <p:spPr>
          <a:xfrm>
            <a:off x="718661" y="5108651"/>
            <a:ext cx="6468308"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Secure and scalable infrastructure.</a:t>
            </a:r>
            <a:endParaRPr lang="en-US" sz="2000" dirty="0"/>
          </a:p>
        </p:txBody>
      </p:sp>
      <p:sp>
        <p:nvSpPr>
          <p:cNvPr id="13" name="Text 7">
            <a:extLst>
              <a:ext uri="{FF2B5EF4-FFF2-40B4-BE49-F238E27FC236}">
                <a16:creationId xmlns:a16="http://schemas.microsoft.com/office/drawing/2014/main" id="{093126C1-30FB-BA07-406A-D0F693D1B3DD}"/>
              </a:ext>
            </a:extLst>
          </p:cNvPr>
          <p:cNvSpPr/>
          <p:nvPr/>
        </p:nvSpPr>
        <p:spPr>
          <a:xfrm>
            <a:off x="697804" y="2138689"/>
            <a:ext cx="6468308"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ChromaDB</a:t>
            </a:r>
            <a:endParaRPr lang="en-US" sz="2000" dirty="0"/>
          </a:p>
        </p:txBody>
      </p:sp>
      <p:pic>
        <p:nvPicPr>
          <p:cNvPr id="18" name="Image 5" descr="preencoded.png">
            <a:extLst>
              <a:ext uri="{FF2B5EF4-FFF2-40B4-BE49-F238E27FC236}">
                <a16:creationId xmlns:a16="http://schemas.microsoft.com/office/drawing/2014/main" id="{794DA7DA-A838-2217-1E4E-C5E1C452DA32}"/>
              </a:ext>
            </a:extLst>
          </p:cNvPr>
          <p:cNvPicPr>
            <a:picLocks noChangeAspect="1"/>
          </p:cNvPicPr>
          <p:nvPr/>
        </p:nvPicPr>
        <p:blipFill>
          <a:blip r:embed="rId3"/>
          <a:stretch>
            <a:fillRect/>
          </a:stretch>
        </p:blipFill>
        <p:spPr>
          <a:xfrm>
            <a:off x="697804" y="5980509"/>
            <a:ext cx="615910" cy="615910"/>
          </a:xfrm>
          <a:prstGeom prst="rect">
            <a:avLst/>
          </a:prstGeom>
        </p:spPr>
      </p:pic>
      <p:sp>
        <p:nvSpPr>
          <p:cNvPr id="20" name="Text 12">
            <a:extLst>
              <a:ext uri="{FF2B5EF4-FFF2-40B4-BE49-F238E27FC236}">
                <a16:creationId xmlns:a16="http://schemas.microsoft.com/office/drawing/2014/main" id="{E43C1CE9-D42E-FB26-43FD-5044057C9CDA}"/>
              </a:ext>
            </a:extLst>
          </p:cNvPr>
          <p:cNvSpPr/>
          <p:nvPr/>
        </p:nvSpPr>
        <p:spPr>
          <a:xfrm>
            <a:off x="697804" y="7383992"/>
            <a:ext cx="6468308"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Bilingual support (English + Hindi).</a:t>
            </a:r>
            <a:endParaRPr lang="en-US" sz="2000" dirty="0"/>
          </a:p>
        </p:txBody>
      </p:sp>
      <p:pic>
        <p:nvPicPr>
          <p:cNvPr id="21" name="Image 3" descr="preencoded.png">
            <a:extLst>
              <a:ext uri="{FF2B5EF4-FFF2-40B4-BE49-F238E27FC236}">
                <a16:creationId xmlns:a16="http://schemas.microsoft.com/office/drawing/2014/main" id="{6D5C0233-48A5-F53B-F55F-4FA80C7E19AD}"/>
              </a:ext>
            </a:extLst>
          </p:cNvPr>
          <p:cNvPicPr>
            <a:picLocks noChangeAspect="1"/>
          </p:cNvPicPr>
          <p:nvPr/>
        </p:nvPicPr>
        <p:blipFill>
          <a:blip r:embed="rId4"/>
          <a:stretch>
            <a:fillRect/>
          </a:stretch>
        </p:blipFill>
        <p:spPr>
          <a:xfrm>
            <a:off x="697804" y="1273910"/>
            <a:ext cx="615910" cy="615910"/>
          </a:xfrm>
          <a:prstGeom prst="rect">
            <a:avLst/>
          </a:prstGeom>
        </p:spPr>
      </p:pic>
      <p:sp>
        <p:nvSpPr>
          <p:cNvPr id="23" name="Text 8">
            <a:extLst>
              <a:ext uri="{FF2B5EF4-FFF2-40B4-BE49-F238E27FC236}">
                <a16:creationId xmlns:a16="http://schemas.microsoft.com/office/drawing/2014/main" id="{57D73CAA-3672-B369-0CD7-B8BF92728001}"/>
              </a:ext>
            </a:extLst>
          </p:cNvPr>
          <p:cNvSpPr/>
          <p:nvPr/>
        </p:nvSpPr>
        <p:spPr>
          <a:xfrm>
            <a:off x="697804" y="2678312"/>
            <a:ext cx="6468308"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Vector database for knowledge storage.</a:t>
            </a:r>
            <a:endParaRPr lang="en-US" sz="2000" dirty="0"/>
          </a:p>
        </p:txBody>
      </p:sp>
      <p:sp>
        <p:nvSpPr>
          <p:cNvPr id="24" name="Image 2" descr="Cloud with solid fill">
            <a:extLst>
              <a:ext uri="{FF2B5EF4-FFF2-40B4-BE49-F238E27FC236}">
                <a16:creationId xmlns:a16="http://schemas.microsoft.com/office/drawing/2014/main" id="{3BA6C281-4691-DBB5-F1BC-532192598215}"/>
              </a:ext>
            </a:extLst>
          </p:cNvPr>
          <p:cNvSpPr/>
          <p:nvPr/>
        </p:nvSpPr>
        <p:spPr>
          <a:xfrm>
            <a:off x="697804" y="3852029"/>
            <a:ext cx="696192" cy="410647"/>
          </a:xfrm>
          <a:custGeom>
            <a:avLst/>
            <a:gdLst>
              <a:gd name="connsiteX0" fmla="*/ 464376 w 540723"/>
              <a:gd name="connsiteY0" fmla="*/ 153241 h 307860"/>
              <a:gd name="connsiteX1" fmla="*/ 457960 w 540723"/>
              <a:gd name="connsiteY1" fmla="*/ 153241 h 307860"/>
              <a:gd name="connsiteX2" fmla="*/ 457960 w 540723"/>
              <a:gd name="connsiteY2" fmla="*/ 153241 h 307860"/>
              <a:gd name="connsiteX3" fmla="*/ 417541 w 540723"/>
              <a:gd name="connsiteY3" fmla="*/ 74969 h 307860"/>
              <a:gd name="connsiteX4" fmla="*/ 329646 w 540723"/>
              <a:gd name="connsiteY4" fmla="*/ 62779 h 307860"/>
              <a:gd name="connsiteX5" fmla="*/ 200048 w 540723"/>
              <a:gd name="connsiteY5" fmla="*/ 3113 h 307860"/>
              <a:gd name="connsiteX6" fmla="*/ 111511 w 540723"/>
              <a:gd name="connsiteY6" fmla="*/ 114747 h 307860"/>
              <a:gd name="connsiteX7" fmla="*/ 111511 w 540723"/>
              <a:gd name="connsiteY7" fmla="*/ 116030 h 307860"/>
              <a:gd name="connsiteX8" fmla="*/ 19124 w 540723"/>
              <a:gd name="connsiteY8" fmla="*/ 153241 h 307860"/>
              <a:gd name="connsiteX9" fmla="*/ 8859 w 540723"/>
              <a:gd name="connsiteY9" fmla="*/ 252043 h 307860"/>
              <a:gd name="connsiteX10" fmla="*/ 91622 w 540723"/>
              <a:gd name="connsiteY10" fmla="*/ 307218 h 307860"/>
              <a:gd name="connsiteX11" fmla="*/ 91622 w 540723"/>
              <a:gd name="connsiteY11" fmla="*/ 307860 h 307860"/>
              <a:gd name="connsiteX12" fmla="*/ 463734 w 540723"/>
              <a:gd name="connsiteY12" fmla="*/ 307860 h 307860"/>
              <a:gd name="connsiteX13" fmla="*/ 540723 w 540723"/>
              <a:gd name="connsiteY13" fmla="*/ 230871 h 307860"/>
              <a:gd name="connsiteX14" fmla="*/ 464376 w 540723"/>
              <a:gd name="connsiteY14" fmla="*/ 153241 h 30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723" h="307860">
                <a:moveTo>
                  <a:pt x="464376" y="153241"/>
                </a:moveTo>
                <a:cubicBezTo>
                  <a:pt x="462451" y="153241"/>
                  <a:pt x="459885" y="153241"/>
                  <a:pt x="457960" y="153241"/>
                </a:cubicBezTo>
                <a:cubicBezTo>
                  <a:pt x="457960" y="153241"/>
                  <a:pt x="457960" y="153241"/>
                  <a:pt x="457960" y="153241"/>
                </a:cubicBezTo>
                <a:cubicBezTo>
                  <a:pt x="457960" y="121804"/>
                  <a:pt x="442562" y="92933"/>
                  <a:pt x="417541" y="74969"/>
                </a:cubicBezTo>
                <a:cubicBezTo>
                  <a:pt x="391878" y="57005"/>
                  <a:pt x="359158" y="52514"/>
                  <a:pt x="329646" y="62779"/>
                </a:cubicBezTo>
                <a:cubicBezTo>
                  <a:pt x="305266" y="15303"/>
                  <a:pt x="251374" y="-9077"/>
                  <a:pt x="200048" y="3113"/>
                </a:cubicBezTo>
                <a:cubicBezTo>
                  <a:pt x="148722" y="15303"/>
                  <a:pt x="111511" y="61496"/>
                  <a:pt x="111511" y="114747"/>
                </a:cubicBezTo>
                <a:cubicBezTo>
                  <a:pt x="111511" y="114747"/>
                  <a:pt x="111511" y="115388"/>
                  <a:pt x="111511" y="116030"/>
                </a:cubicBezTo>
                <a:cubicBezTo>
                  <a:pt x="76224" y="110256"/>
                  <a:pt x="40938" y="125012"/>
                  <a:pt x="19124" y="153241"/>
                </a:cubicBezTo>
                <a:cubicBezTo>
                  <a:pt x="-2048" y="182112"/>
                  <a:pt x="-5897" y="219965"/>
                  <a:pt x="8859" y="252043"/>
                </a:cubicBezTo>
                <a:cubicBezTo>
                  <a:pt x="24257" y="284122"/>
                  <a:pt x="56335" y="305294"/>
                  <a:pt x="91622" y="307218"/>
                </a:cubicBezTo>
                <a:lnTo>
                  <a:pt x="91622" y="307860"/>
                </a:lnTo>
                <a:lnTo>
                  <a:pt x="463734" y="307860"/>
                </a:lnTo>
                <a:cubicBezTo>
                  <a:pt x="506078" y="307860"/>
                  <a:pt x="540723" y="273215"/>
                  <a:pt x="540723" y="230871"/>
                </a:cubicBezTo>
                <a:cubicBezTo>
                  <a:pt x="540723" y="188527"/>
                  <a:pt x="506720" y="153241"/>
                  <a:pt x="464376" y="153241"/>
                </a:cubicBezTo>
                <a:close/>
              </a:path>
            </a:pathLst>
          </a:custGeom>
          <a:noFill/>
          <a:ln w="53975" cap="flat">
            <a:solidFill>
              <a:schemeClr val="accent6">
                <a:lumMod val="50000"/>
              </a:schemeClr>
            </a:solidFill>
            <a:prstDash val="solid"/>
            <a:miter/>
          </a:ln>
        </p:spPr>
        <p:txBody>
          <a:bodyPr rtlCol="0" anchor="ctr"/>
          <a:lstStyle/>
          <a:p>
            <a:endParaRPr lang="en-IN"/>
          </a:p>
        </p:txBody>
      </p:sp>
      <p:sp>
        <p:nvSpPr>
          <p:cNvPr id="25" name="Text 11">
            <a:extLst>
              <a:ext uri="{FF2B5EF4-FFF2-40B4-BE49-F238E27FC236}">
                <a16:creationId xmlns:a16="http://schemas.microsoft.com/office/drawing/2014/main" id="{76B6AFF7-1F4B-111B-8757-47DCC632B72B}"/>
              </a:ext>
            </a:extLst>
          </p:cNvPr>
          <p:cNvSpPr/>
          <p:nvPr/>
        </p:nvSpPr>
        <p:spPr>
          <a:xfrm>
            <a:off x="697804" y="6766411"/>
            <a:ext cx="6468308" cy="410647"/>
          </a:xfrm>
          <a:prstGeom prst="rect">
            <a:avLst/>
          </a:prstGeom>
          <a:noFill/>
          <a:ln/>
        </p:spPr>
        <p:txBody>
          <a:bodyPr wrap="none" lIns="0" tIns="0" rIns="0" bIns="0" rtlCol="0" anchor="t"/>
          <a:lstStyle/>
          <a:p>
            <a:pPr marL="0" indent="0" algn="l">
              <a:lnSpc>
                <a:spcPts val="3200"/>
              </a:lnSpc>
              <a:buNone/>
            </a:pPr>
            <a:r>
              <a:rPr lang="en-US" sz="2000" dirty="0">
                <a:solidFill>
                  <a:srgbClr val="4B4A4A"/>
                </a:solidFill>
                <a:latin typeface="Geist" pitchFamily="34" charset="0"/>
                <a:ea typeface="Geist" pitchFamily="34" charset="-122"/>
                <a:cs typeface="Geist" pitchFamily="34" charset="-120"/>
              </a:rPr>
              <a:t>Translator</a:t>
            </a:r>
            <a:endParaRPr lang="en-US" sz="2000" dirty="0"/>
          </a:p>
        </p:txBody>
      </p:sp>
      <p:pic>
        <p:nvPicPr>
          <p:cNvPr id="3074" name="Picture 2" descr="An Open-source vector database ...">
            <a:extLst>
              <a:ext uri="{FF2B5EF4-FFF2-40B4-BE49-F238E27FC236}">
                <a16:creationId xmlns:a16="http://schemas.microsoft.com/office/drawing/2014/main" id="{CCD195DE-DED6-DC8A-DDFD-2E6462835D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1895" y="982985"/>
            <a:ext cx="5747921" cy="231964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BM Cloud – CLOUDBUILDERS | Expertos en plataformas Cloud">
            <a:extLst>
              <a:ext uri="{FF2B5EF4-FFF2-40B4-BE49-F238E27FC236}">
                <a16:creationId xmlns:a16="http://schemas.microsoft.com/office/drawing/2014/main" id="{4E2888A9-D7CA-8EFB-BBEA-608B293C44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1897" y="3431604"/>
            <a:ext cx="5747919" cy="22864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chine Translation in AI - GeeksforGeeks">
            <a:extLst>
              <a:ext uri="{FF2B5EF4-FFF2-40B4-BE49-F238E27FC236}">
                <a16:creationId xmlns:a16="http://schemas.microsoft.com/office/drawing/2014/main" id="{4EE8972C-4BAB-4BFE-4067-B4C2BAC39A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3137"/>
          <a:stretch>
            <a:fillRect/>
          </a:stretch>
        </p:blipFill>
        <p:spPr bwMode="auto">
          <a:xfrm>
            <a:off x="5711896" y="5821923"/>
            <a:ext cx="5747920" cy="22864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2BF7DB5-F351-4B6D-AE0D-134141987D11}"/>
              </a:ext>
            </a:extLst>
          </p:cNvPr>
          <p:cNvPicPr>
            <a:picLocks noChangeAspect="1"/>
          </p:cNvPicPr>
          <p:nvPr/>
        </p:nvPicPr>
        <p:blipFill>
          <a:blip r:embed="rId8"/>
          <a:stretch>
            <a:fillRect/>
          </a:stretch>
        </p:blipFill>
        <p:spPr>
          <a:xfrm>
            <a:off x="12286923" y="7629441"/>
            <a:ext cx="2343477" cy="600159"/>
          </a:xfrm>
          <a:prstGeom prst="rect">
            <a:avLst/>
          </a:prstGeom>
        </p:spPr>
      </p:pic>
    </p:spTree>
    <p:extLst>
      <p:ext uri="{BB962C8B-B14F-4D97-AF65-F5344CB8AC3E}">
        <p14:creationId xmlns:p14="http://schemas.microsoft.com/office/powerpoint/2010/main" val="228949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04793"/>
            <a:ext cx="13042821" cy="453509"/>
          </a:xfrm>
          <a:prstGeom prst="rect">
            <a:avLst/>
          </a:prstGeom>
          <a:noFill/>
          <a:ln/>
        </p:spPr>
        <p:txBody>
          <a:bodyPr wrap="none" lIns="0" tIns="0" rIns="0" bIns="0" rtlCol="0" anchor="t"/>
          <a:lstStyle/>
          <a:p>
            <a:pPr marL="0" indent="0" algn="l">
              <a:lnSpc>
                <a:spcPts val="3550"/>
              </a:lnSpc>
              <a:buNone/>
            </a:pPr>
            <a:r>
              <a:rPr lang="en-US" sz="3600" b="1" dirty="0">
                <a:solidFill>
                  <a:schemeClr val="accent6">
                    <a:lumMod val="50000"/>
                  </a:schemeClr>
                </a:solidFill>
                <a:latin typeface="Franklin Gothic Demi" panose="020B0703020102020204" pitchFamily="34" charset="0"/>
                <a:ea typeface="Geist" pitchFamily="34" charset="-122"/>
                <a:cs typeface="Geist" pitchFamily="34" charset="-120"/>
              </a:rPr>
              <a:t>Why These Technologies?</a:t>
            </a:r>
            <a:endParaRPr lang="en-US" sz="3600" b="1" dirty="0">
              <a:solidFill>
                <a:schemeClr val="accent6">
                  <a:lumMod val="50000"/>
                </a:schemeClr>
              </a:solidFill>
              <a:latin typeface="Franklin Gothic Demi" panose="020B0703020102020204" pitchFamily="34" charset="0"/>
            </a:endParaRPr>
          </a:p>
        </p:txBody>
      </p:sp>
      <p:sp>
        <p:nvSpPr>
          <p:cNvPr id="3" name="Text 1"/>
          <p:cNvSpPr/>
          <p:nvPr/>
        </p:nvSpPr>
        <p:spPr>
          <a:xfrm>
            <a:off x="1133951" y="2168604"/>
            <a:ext cx="12702659" cy="453509"/>
          </a:xfrm>
          <a:prstGeom prst="rect">
            <a:avLst/>
          </a:prstGeom>
          <a:noFill/>
          <a:ln/>
        </p:spPr>
        <p:txBody>
          <a:bodyPr wrap="none" lIns="0" tIns="0" rIns="0" bIns="0" rtlCol="0" anchor="t"/>
          <a:lstStyle/>
          <a:p>
            <a:pPr marL="0" indent="0" algn="l">
              <a:lnSpc>
                <a:spcPts val="3550"/>
              </a:lnSpc>
              <a:buNone/>
            </a:pPr>
            <a:r>
              <a:rPr lang="en-US" sz="2200" b="1" dirty="0">
                <a:solidFill>
                  <a:srgbClr val="00B050"/>
                </a:solidFill>
                <a:latin typeface="Franklin Gothic Book" panose="020B0503020102020204" pitchFamily="34" charset="0"/>
                <a:ea typeface="Geist" pitchFamily="34" charset="-122"/>
                <a:cs typeface="Geist" pitchFamily="34" charset="-120"/>
              </a:rPr>
              <a:t>“It’s not just a chatbot. It’s a trustworthy teacher.”</a:t>
            </a:r>
            <a:endParaRPr lang="en-US" sz="2200" b="1" dirty="0">
              <a:solidFill>
                <a:srgbClr val="00B050"/>
              </a:solidFill>
              <a:latin typeface="Franklin Gothic Book" panose="020B0503020102020204" pitchFamily="34" charset="0"/>
            </a:endParaRPr>
          </a:p>
        </p:txBody>
      </p:sp>
      <p:sp>
        <p:nvSpPr>
          <p:cNvPr id="4" name="Shape 2"/>
          <p:cNvSpPr/>
          <p:nvPr/>
        </p:nvSpPr>
        <p:spPr>
          <a:xfrm>
            <a:off x="793790" y="1913453"/>
            <a:ext cx="30480" cy="963811"/>
          </a:xfrm>
          <a:prstGeom prst="rect">
            <a:avLst/>
          </a:prstGeom>
          <a:solidFill>
            <a:srgbClr val="006747"/>
          </a:solidFill>
          <a:ln/>
        </p:spPr>
      </p:sp>
      <p:pic>
        <p:nvPicPr>
          <p:cNvPr id="5" name="Image 0" descr="preencoded.png"/>
          <p:cNvPicPr>
            <a:picLocks noChangeAspect="1"/>
          </p:cNvPicPr>
          <p:nvPr/>
        </p:nvPicPr>
        <p:blipFill>
          <a:blip r:embed="rId3"/>
          <a:stretch>
            <a:fillRect/>
          </a:stretch>
        </p:blipFill>
        <p:spPr>
          <a:xfrm>
            <a:off x="3247430" y="3132415"/>
            <a:ext cx="1614011" cy="807958"/>
          </a:xfrm>
          <a:prstGeom prst="rect">
            <a:avLst/>
          </a:prstGeom>
        </p:spPr>
      </p:pic>
      <p:pic>
        <p:nvPicPr>
          <p:cNvPr id="6" name="Image 1" descr="preencoded.png"/>
          <p:cNvPicPr>
            <a:picLocks noChangeAspect="1"/>
          </p:cNvPicPr>
          <p:nvPr/>
        </p:nvPicPr>
        <p:blipFill>
          <a:blip r:embed="rId4"/>
          <a:stretch>
            <a:fillRect/>
          </a:stretch>
        </p:blipFill>
        <p:spPr>
          <a:xfrm>
            <a:off x="3894892" y="3424238"/>
            <a:ext cx="318968" cy="398621"/>
          </a:xfrm>
          <a:prstGeom prst="rect">
            <a:avLst/>
          </a:prstGeom>
        </p:spPr>
      </p:pic>
      <p:sp>
        <p:nvSpPr>
          <p:cNvPr id="7" name="Text 3"/>
          <p:cNvSpPr/>
          <p:nvPr/>
        </p:nvSpPr>
        <p:spPr>
          <a:xfrm>
            <a:off x="5088255" y="3359229"/>
            <a:ext cx="1727240"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Compliance</a:t>
            </a:r>
            <a:endParaRPr lang="en-US" sz="2200" dirty="0"/>
          </a:p>
        </p:txBody>
      </p:sp>
      <p:sp>
        <p:nvSpPr>
          <p:cNvPr id="8" name="Shape 4"/>
          <p:cNvSpPr/>
          <p:nvPr/>
        </p:nvSpPr>
        <p:spPr>
          <a:xfrm>
            <a:off x="4918115" y="3953470"/>
            <a:ext cx="8861822" cy="15240"/>
          </a:xfrm>
          <a:prstGeom prst="roundRect">
            <a:avLst>
              <a:gd name="adj" fmla="val 1339536"/>
            </a:avLst>
          </a:prstGeom>
          <a:solidFill>
            <a:srgbClr val="B7D5CA"/>
          </a:solidFill>
          <a:ln/>
        </p:spPr>
      </p:sp>
      <p:pic>
        <p:nvPicPr>
          <p:cNvPr id="9" name="Image 2" descr="preencoded.png"/>
          <p:cNvPicPr>
            <a:picLocks noChangeAspect="1"/>
          </p:cNvPicPr>
          <p:nvPr/>
        </p:nvPicPr>
        <p:blipFill>
          <a:blip r:embed="rId5"/>
          <a:stretch>
            <a:fillRect/>
          </a:stretch>
        </p:blipFill>
        <p:spPr>
          <a:xfrm>
            <a:off x="2440424" y="3997047"/>
            <a:ext cx="3228022" cy="807958"/>
          </a:xfrm>
          <a:prstGeom prst="rect">
            <a:avLst/>
          </a:prstGeom>
        </p:spPr>
      </p:pic>
      <p:pic>
        <p:nvPicPr>
          <p:cNvPr id="10" name="Image 3" descr="preencoded.png"/>
          <p:cNvPicPr>
            <a:picLocks noChangeAspect="1"/>
          </p:cNvPicPr>
          <p:nvPr/>
        </p:nvPicPr>
        <p:blipFill>
          <a:blip r:embed="rId6"/>
          <a:stretch>
            <a:fillRect/>
          </a:stretch>
        </p:blipFill>
        <p:spPr>
          <a:xfrm>
            <a:off x="3894892" y="4201716"/>
            <a:ext cx="318968" cy="398621"/>
          </a:xfrm>
          <a:prstGeom prst="rect">
            <a:avLst/>
          </a:prstGeom>
        </p:spPr>
      </p:pic>
      <p:sp>
        <p:nvSpPr>
          <p:cNvPr id="11" name="Text 5"/>
          <p:cNvSpPr/>
          <p:nvPr/>
        </p:nvSpPr>
        <p:spPr>
          <a:xfrm>
            <a:off x="5895261" y="4223861"/>
            <a:ext cx="1340406"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Accuracy</a:t>
            </a:r>
            <a:endParaRPr lang="en-US" sz="2200" dirty="0"/>
          </a:p>
        </p:txBody>
      </p:sp>
      <p:sp>
        <p:nvSpPr>
          <p:cNvPr id="12" name="Shape 6"/>
          <p:cNvSpPr/>
          <p:nvPr/>
        </p:nvSpPr>
        <p:spPr>
          <a:xfrm>
            <a:off x="5725120" y="4818102"/>
            <a:ext cx="8054816" cy="15240"/>
          </a:xfrm>
          <a:prstGeom prst="roundRect">
            <a:avLst>
              <a:gd name="adj" fmla="val 1339536"/>
            </a:avLst>
          </a:prstGeom>
          <a:solidFill>
            <a:srgbClr val="B7D5CA"/>
          </a:solidFill>
          <a:ln/>
        </p:spPr>
      </p:sp>
      <p:pic>
        <p:nvPicPr>
          <p:cNvPr id="13" name="Image 4" descr="preencoded.png"/>
          <p:cNvPicPr>
            <a:picLocks noChangeAspect="1"/>
          </p:cNvPicPr>
          <p:nvPr/>
        </p:nvPicPr>
        <p:blipFill>
          <a:blip r:embed="rId7"/>
          <a:stretch>
            <a:fillRect/>
          </a:stretch>
        </p:blipFill>
        <p:spPr>
          <a:xfrm>
            <a:off x="1633418" y="4861679"/>
            <a:ext cx="4842034" cy="807958"/>
          </a:xfrm>
          <a:prstGeom prst="rect">
            <a:avLst/>
          </a:prstGeom>
        </p:spPr>
      </p:pic>
      <p:pic>
        <p:nvPicPr>
          <p:cNvPr id="14" name="Image 5" descr="preencoded.png"/>
          <p:cNvPicPr>
            <a:picLocks noChangeAspect="1"/>
          </p:cNvPicPr>
          <p:nvPr/>
        </p:nvPicPr>
        <p:blipFill>
          <a:blip r:embed="rId6"/>
          <a:stretch>
            <a:fillRect/>
          </a:stretch>
        </p:blipFill>
        <p:spPr>
          <a:xfrm>
            <a:off x="3894892" y="5066348"/>
            <a:ext cx="318968" cy="398621"/>
          </a:xfrm>
          <a:prstGeom prst="rect">
            <a:avLst/>
          </a:prstGeom>
        </p:spPr>
      </p:pic>
      <p:sp>
        <p:nvSpPr>
          <p:cNvPr id="15" name="Text 7"/>
          <p:cNvSpPr/>
          <p:nvPr/>
        </p:nvSpPr>
        <p:spPr>
          <a:xfrm>
            <a:off x="6702266" y="5088493"/>
            <a:ext cx="152340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Scalability</a:t>
            </a:r>
            <a:endParaRPr lang="en-US" sz="2200" dirty="0"/>
          </a:p>
        </p:txBody>
      </p:sp>
      <p:sp>
        <p:nvSpPr>
          <p:cNvPr id="16" name="Shape 8"/>
          <p:cNvSpPr/>
          <p:nvPr/>
        </p:nvSpPr>
        <p:spPr>
          <a:xfrm>
            <a:off x="6532126" y="5682734"/>
            <a:ext cx="7247811" cy="15240"/>
          </a:xfrm>
          <a:prstGeom prst="roundRect">
            <a:avLst>
              <a:gd name="adj" fmla="val 1339536"/>
            </a:avLst>
          </a:prstGeom>
          <a:solidFill>
            <a:srgbClr val="B7D5CA"/>
          </a:solidFill>
          <a:ln/>
        </p:spPr>
      </p:sp>
      <p:pic>
        <p:nvPicPr>
          <p:cNvPr id="17" name="Image 6" descr="preencoded.png"/>
          <p:cNvPicPr>
            <a:picLocks noChangeAspect="1"/>
          </p:cNvPicPr>
          <p:nvPr/>
        </p:nvPicPr>
        <p:blipFill>
          <a:blip r:embed="rId8"/>
          <a:stretch>
            <a:fillRect/>
          </a:stretch>
        </p:blipFill>
        <p:spPr>
          <a:xfrm>
            <a:off x="826294" y="5726311"/>
            <a:ext cx="6456164" cy="807958"/>
          </a:xfrm>
          <a:prstGeom prst="rect">
            <a:avLst/>
          </a:prstGeom>
        </p:spPr>
      </p:pic>
      <p:pic>
        <p:nvPicPr>
          <p:cNvPr id="18" name="Image 7" descr="preencoded.png"/>
          <p:cNvPicPr>
            <a:picLocks noChangeAspect="1"/>
          </p:cNvPicPr>
          <p:nvPr/>
        </p:nvPicPr>
        <p:blipFill>
          <a:blip r:embed="rId9"/>
          <a:stretch>
            <a:fillRect/>
          </a:stretch>
        </p:blipFill>
        <p:spPr>
          <a:xfrm>
            <a:off x="3894773" y="5930979"/>
            <a:ext cx="318968" cy="398621"/>
          </a:xfrm>
          <a:prstGeom prst="rect">
            <a:avLst/>
          </a:prstGeom>
        </p:spPr>
      </p:pic>
      <p:sp>
        <p:nvSpPr>
          <p:cNvPr id="19" name="Text 9"/>
          <p:cNvSpPr/>
          <p:nvPr/>
        </p:nvSpPr>
        <p:spPr>
          <a:xfrm>
            <a:off x="7509272" y="5953125"/>
            <a:ext cx="119955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Security</a:t>
            </a:r>
            <a:endParaRPr lang="en-US" sz="2200" dirty="0"/>
          </a:p>
        </p:txBody>
      </p:sp>
      <p:sp>
        <p:nvSpPr>
          <p:cNvPr id="20" name="Text 10"/>
          <p:cNvSpPr/>
          <p:nvPr/>
        </p:nvSpPr>
        <p:spPr>
          <a:xfrm>
            <a:off x="793790" y="6874431"/>
            <a:ext cx="8330565" cy="354330"/>
          </a:xfrm>
          <a:prstGeom prst="rect">
            <a:avLst/>
          </a:prstGeom>
          <a:noFill/>
          <a:ln/>
        </p:spPr>
        <p:txBody>
          <a:bodyPr wrap="none" lIns="0" tIns="0" rIns="0" bIns="0" rtlCol="0" anchor="t"/>
          <a:lstStyle/>
          <a:p>
            <a:pPr marL="0" indent="0" algn="l">
              <a:lnSpc>
                <a:spcPts val="2750"/>
              </a:lnSpc>
              <a:buNone/>
            </a:pPr>
            <a:r>
              <a:rPr lang="en-US" sz="2200" b="1" dirty="0">
                <a:solidFill>
                  <a:srgbClr val="006747"/>
                </a:solidFill>
                <a:latin typeface="Noto Serif SC Bold" pitchFamily="34" charset="0"/>
                <a:ea typeface="Noto Serif SC Bold" pitchFamily="34" charset="-122"/>
                <a:cs typeface="Noto Serif SC Bold" pitchFamily="34" charset="-120"/>
              </a:rPr>
              <a:t>Reinforcing trust through a layered, protective tech stack.</a:t>
            </a:r>
            <a:endParaRPr lang="en-US" sz="2200" dirty="0"/>
          </a:p>
        </p:txBody>
      </p:sp>
      <p:pic>
        <p:nvPicPr>
          <p:cNvPr id="21" name="Picture 20">
            <a:extLst>
              <a:ext uri="{FF2B5EF4-FFF2-40B4-BE49-F238E27FC236}">
                <a16:creationId xmlns:a16="http://schemas.microsoft.com/office/drawing/2014/main" id="{DF6C31BD-E976-6277-9121-529209D3B78E}"/>
              </a:ext>
            </a:extLst>
          </p:cNvPr>
          <p:cNvPicPr>
            <a:picLocks noChangeAspect="1"/>
          </p:cNvPicPr>
          <p:nvPr/>
        </p:nvPicPr>
        <p:blipFill>
          <a:blip r:embed="rId10"/>
          <a:stretch>
            <a:fillRect/>
          </a:stretch>
        </p:blipFill>
        <p:spPr>
          <a:xfrm>
            <a:off x="12286923" y="7629441"/>
            <a:ext cx="2343477" cy="6001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6779"/>
            <a:ext cx="10414754" cy="708779"/>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System Architecture: RAG Workflow</a:t>
            </a:r>
            <a:endParaRPr lang="en-US" sz="4450" dirty="0"/>
          </a:p>
        </p:txBody>
      </p:sp>
      <p:sp>
        <p:nvSpPr>
          <p:cNvPr id="18" name="Text 6"/>
          <p:cNvSpPr/>
          <p:nvPr/>
        </p:nvSpPr>
        <p:spPr>
          <a:xfrm>
            <a:off x="1743789" y="4164449"/>
            <a:ext cx="2835235" cy="354330"/>
          </a:xfrm>
          <a:prstGeom prst="rect">
            <a:avLst/>
          </a:prstGeom>
          <a:noFill/>
          <a:ln/>
        </p:spPr>
        <p:txBody>
          <a:bodyPr wrap="none" lIns="0" tIns="0" rIns="0" bIns="0" rtlCol="0" anchor="t"/>
          <a:lstStyle/>
          <a:p>
            <a:pPr marL="0" indent="0" algn="r">
              <a:lnSpc>
                <a:spcPts val="2750"/>
              </a:lnSpc>
              <a:buNone/>
            </a:pPr>
            <a:endParaRPr lang="en-US" sz="2200" dirty="0"/>
          </a:p>
        </p:txBody>
      </p:sp>
      <p:sp>
        <p:nvSpPr>
          <p:cNvPr id="21" name="Text 7"/>
          <p:cNvSpPr/>
          <p:nvPr/>
        </p:nvSpPr>
        <p:spPr>
          <a:xfrm>
            <a:off x="793790" y="6879312"/>
            <a:ext cx="13042821" cy="453509"/>
          </a:xfrm>
          <a:prstGeom prst="rect">
            <a:avLst/>
          </a:prstGeom>
          <a:noFill/>
          <a:ln/>
        </p:spPr>
        <p:txBody>
          <a:bodyPr wrap="none" lIns="0" tIns="0" rIns="0" bIns="0" rtlCol="0" anchor="t"/>
          <a:lstStyle/>
          <a:p>
            <a:pPr marL="0" indent="0" algn="l">
              <a:lnSpc>
                <a:spcPts val="3550"/>
              </a:lnSpc>
              <a:buNone/>
            </a:pPr>
            <a:r>
              <a:rPr lang="en-US" sz="2200" b="1" dirty="0">
                <a:solidFill>
                  <a:srgbClr val="00B050"/>
                </a:solidFill>
                <a:latin typeface="Franklin Gothic Book" panose="020B0503020102020204" pitchFamily="34" charset="0"/>
                <a:ea typeface="Geist" pitchFamily="34" charset="-122"/>
                <a:cs typeface="Geist" pitchFamily="34" charset="-120"/>
              </a:rPr>
              <a:t>A circular flow simplifying the Retrieval-Augmented Generation (RAG) process.</a:t>
            </a:r>
            <a:endParaRPr lang="en-US" sz="2200" b="1" dirty="0">
              <a:solidFill>
                <a:srgbClr val="00B050"/>
              </a:solidFill>
              <a:latin typeface="Franklin Gothic Book" panose="020B0503020102020204" pitchFamily="34" charset="0"/>
            </a:endParaRPr>
          </a:p>
        </p:txBody>
      </p:sp>
      <p:pic>
        <p:nvPicPr>
          <p:cNvPr id="23" name="Picture 22">
            <a:extLst>
              <a:ext uri="{FF2B5EF4-FFF2-40B4-BE49-F238E27FC236}">
                <a16:creationId xmlns:a16="http://schemas.microsoft.com/office/drawing/2014/main" id="{4CEF914C-953A-98CA-3F2D-DFC7998D3540}"/>
              </a:ext>
            </a:extLst>
          </p:cNvPr>
          <p:cNvPicPr>
            <a:picLocks noChangeAspect="1"/>
          </p:cNvPicPr>
          <p:nvPr/>
        </p:nvPicPr>
        <p:blipFill>
          <a:blip r:embed="rId3"/>
          <a:stretch>
            <a:fillRect/>
          </a:stretch>
        </p:blipFill>
        <p:spPr>
          <a:xfrm>
            <a:off x="69575" y="1977887"/>
            <a:ext cx="7245625" cy="4764027"/>
          </a:xfrm>
          <a:prstGeom prst="rect">
            <a:avLst/>
          </a:prstGeom>
        </p:spPr>
      </p:pic>
      <p:pic>
        <p:nvPicPr>
          <p:cNvPr id="24" name="Picture 23">
            <a:extLst>
              <a:ext uri="{FF2B5EF4-FFF2-40B4-BE49-F238E27FC236}">
                <a16:creationId xmlns:a16="http://schemas.microsoft.com/office/drawing/2014/main" id="{54AEA932-FB9B-D38D-4ECF-2643B16A6431}"/>
              </a:ext>
            </a:extLst>
          </p:cNvPr>
          <p:cNvPicPr>
            <a:picLocks noChangeAspect="1"/>
          </p:cNvPicPr>
          <p:nvPr/>
        </p:nvPicPr>
        <p:blipFill>
          <a:blip r:embed="rId4"/>
          <a:srcRect r="11773"/>
          <a:stretch>
            <a:fillRect/>
          </a:stretch>
        </p:blipFill>
        <p:spPr>
          <a:xfrm>
            <a:off x="7315200" y="1941314"/>
            <a:ext cx="7017026" cy="4800600"/>
          </a:xfrm>
          <a:prstGeom prst="rect">
            <a:avLst/>
          </a:prstGeom>
        </p:spPr>
      </p:pic>
      <p:pic>
        <p:nvPicPr>
          <p:cNvPr id="25" name="Picture 24">
            <a:extLst>
              <a:ext uri="{FF2B5EF4-FFF2-40B4-BE49-F238E27FC236}">
                <a16:creationId xmlns:a16="http://schemas.microsoft.com/office/drawing/2014/main" id="{DE0AE286-B285-109A-CD5B-36A898DED230}"/>
              </a:ext>
            </a:extLst>
          </p:cNvPr>
          <p:cNvPicPr>
            <a:picLocks noChangeAspect="1"/>
          </p:cNvPicPr>
          <p:nvPr/>
        </p:nvPicPr>
        <p:blipFill>
          <a:blip r:embed="rId5"/>
          <a:stretch>
            <a:fillRect/>
          </a:stretch>
        </p:blipFill>
        <p:spPr>
          <a:xfrm>
            <a:off x="12286923" y="7629441"/>
            <a:ext cx="2343477" cy="60015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512</Words>
  <Application>Microsoft Office PowerPoint</Application>
  <PresentationFormat>Custom</PresentationFormat>
  <Paragraphs>105</Paragraphs>
  <Slides>21</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Geist</vt:lpstr>
      <vt:lpstr>Franklin Gothic Book</vt:lpstr>
      <vt:lpstr>Franklin Gothic Demi</vt:lpstr>
      <vt:lpstr>Arial</vt:lpstr>
      <vt:lpstr>Nobile</vt:lpstr>
      <vt:lpstr>Noto Serif SC Bold</vt:lpstr>
      <vt:lpstr>Fraunces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Archita Sinha</cp:lastModifiedBy>
  <cp:revision>6</cp:revision>
  <dcterms:created xsi:type="dcterms:W3CDTF">2025-10-16T08:23:31Z</dcterms:created>
  <dcterms:modified xsi:type="dcterms:W3CDTF">2025-10-16T11:57:51Z</dcterms:modified>
</cp:coreProperties>
</file>